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5" r:id="rId6"/>
    <p:sldId id="268" r:id="rId7"/>
    <p:sldId id="267" r:id="rId8"/>
    <p:sldId id="276" r:id="rId9"/>
    <p:sldId id="277" r:id="rId10"/>
    <p:sldId id="265" r:id="rId11"/>
    <p:sldId id="258" r:id="rId12"/>
    <p:sldId id="278" r:id="rId13"/>
    <p:sldId id="279" r:id="rId14"/>
    <p:sldId id="280" r:id="rId15"/>
    <p:sldId id="269" r:id="rId16"/>
    <p:sldId id="281" r:id="rId1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3DCC97-0910-4986-87E8-B50CAA379DA0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526EF-120C-4A81-82CD-BD626D731E77}" type="datetime1">
              <a:rPr lang="sl-SI" noProof="0" smtClean="0"/>
              <a:t>15.2.2021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3229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567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spremeniti sliko na tem diapozitivu, jo izberite in izbrišite. Nato kliknite ikono za vstavljanje slike v označbi mesta, da vstavite svojo sliko.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798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32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Označba mesta za sliko 8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" name="Označba mesta za sliko 20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FD5C4-5BF7-4B24-A6BD-85CD83C056E0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5ADD2-58F1-40C8-B572-9C066F81DF14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FA532-C4A4-450B-B498-3EA2F8C21E68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7D1B-1FBC-412A-B8F8-76AFD8A090EE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6A329-EB4A-45C1-9BF8-FF92C6C71C80}" type="datetime1">
              <a:rPr lang="sl-SI" noProof="0" smtClean="0"/>
              <a:t>15.2.2021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3F082-31CB-4A76-BC38-31ED86CB083F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9A122-44B6-4C96-8625-46C7EFBCC773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91ACE-B733-45A9-A129-5282C86176FD}" type="datetime1">
              <a:rPr lang="sl-SI" noProof="0" smtClean="0"/>
              <a:t>15.2.2021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2" name="Označba mesta za sliko 11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40745-BD35-4B97-AB0A-AC05DD6FCCFA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8F26A91-451C-46F4-8AA6-67A3B48251F9}" type="datetime1">
              <a:rPr lang="sl-SI" smtClean="0"/>
              <a:t>15.2.2021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KJE STANUJEMO?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Stanovanjski objekti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značba mesta za besedilo 2"/>
          <p:cNvSpPr>
            <a:spLocks noGrp="1"/>
          </p:cNvSpPr>
          <p:nvPr>
            <p:ph type="title"/>
          </p:nvPr>
        </p:nvSpPr>
        <p:spPr>
          <a:xfrm>
            <a:off x="9552384" y="538232"/>
            <a:ext cx="2520280" cy="2357595"/>
          </a:xfrm>
        </p:spPr>
        <p:txBody>
          <a:bodyPr rtlCol="0">
            <a:normAutofit/>
          </a:bodyPr>
          <a:lstStyle/>
          <a:p>
            <a:pPr rtl="0"/>
            <a:r>
              <a:rPr lang="sl-SI" sz="2000" dirty="0" smtClean="0">
                <a:latin typeface="+mn-lt"/>
              </a:rPr>
              <a:t>KOPALNICA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STRANIŠČE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HODNIK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SHRAMBA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KLET</a:t>
            </a:r>
            <a:br>
              <a:rPr lang="sl-SI" sz="2000" dirty="0" smtClean="0">
                <a:latin typeface="+mn-lt"/>
              </a:rPr>
            </a:br>
            <a:r>
              <a:rPr lang="sl-SI" sz="2000" dirty="0">
                <a:latin typeface="+mn-lt"/>
              </a:rPr>
              <a:t/>
            </a:r>
            <a:br>
              <a:rPr lang="sl-SI" sz="2000" dirty="0">
                <a:latin typeface="+mn-lt"/>
              </a:rPr>
            </a:br>
            <a:r>
              <a:rPr lang="sl-SI" sz="2000" dirty="0" smtClean="0">
                <a:latin typeface="+mn-lt"/>
              </a:rPr>
              <a:t/>
            </a:r>
            <a:br>
              <a:rPr lang="sl-SI" sz="2000" dirty="0" smtClean="0">
                <a:latin typeface="+mn-lt"/>
              </a:rPr>
            </a:br>
            <a:endParaRPr lang="sl-SI" sz="2000" dirty="0">
              <a:latin typeface="+mn-lt"/>
            </a:endParaRPr>
          </a:p>
        </p:txBody>
      </p:sp>
      <p:pic>
        <p:nvPicPr>
          <p:cNvPr id="14" name="Označba mesta slike 13" descr="Rezultat iskanja slik za KOpalnica"/>
          <p:cNvPicPr>
            <a:picLocks noGrp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1793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Označba mesta slike 16" descr="C:\Users\SLAĐANA\Documents\Livada\SIMS\Učni listi SIMS\STANOVANJE MESTO\stranišče.jpg"/>
          <p:cNvPicPr>
            <a:picLocks noGrp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7" b="2601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odnik Gloss - kupiti za 495 euro z sliko: dostava po celi ...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b="19339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značba mesta slike 19" descr="Rezultat iskanja slik za shramba"/>
          <p:cNvPicPr>
            <a:picLocks noGrp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 b="13894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Označba mesta slike 20" descr="Rezultat iskanja slik za kletna shramba"/>
          <p:cNvPicPr>
            <a:picLocks noGrp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b="1242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08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 smtClean="0"/>
              <a:t>Podstrešje </a:t>
            </a:r>
            <a:r>
              <a:rPr lang="sl-SI" b="1" dirty="0" smtClean="0"/>
              <a:t>ZUNAJ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sl-SI" dirty="0" smtClean="0"/>
              <a:t>Podstrešje </a:t>
            </a:r>
            <a:r>
              <a:rPr lang="sl-SI" b="1" dirty="0" smtClean="0"/>
              <a:t>ZNOTRAJ.</a:t>
            </a:r>
          </a:p>
          <a:p>
            <a:r>
              <a:rPr lang="sl-SI" dirty="0" smtClean="0"/>
              <a:t>To je </a:t>
            </a:r>
            <a:r>
              <a:rPr lang="sl-SI" b="1" cap="all" dirty="0"/>
              <a:t>strešno okno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7" name="Označba mesta slike 6" descr="Rezultat iskanja slik za podstreÅ¡je"/>
          <p:cNvPicPr>
            <a:picLocks noGrp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r="1766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Idrijska rudarska hiša - Mestni muzej Idrija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ročno 14"/>
          <p:cNvSpPr/>
          <p:nvPr/>
        </p:nvSpPr>
        <p:spPr>
          <a:xfrm>
            <a:off x="2306472" y="1023582"/>
            <a:ext cx="1926332" cy="1569493"/>
          </a:xfrm>
          <a:custGeom>
            <a:avLst/>
            <a:gdLst>
              <a:gd name="connsiteX0" fmla="*/ 1323832 w 1926332"/>
              <a:gd name="connsiteY0" fmla="*/ 204717 h 1569493"/>
              <a:gd name="connsiteX1" fmla="*/ 1269241 w 1926332"/>
              <a:gd name="connsiteY1" fmla="*/ 136478 h 1569493"/>
              <a:gd name="connsiteX2" fmla="*/ 1187355 w 1926332"/>
              <a:gd name="connsiteY2" fmla="*/ 109182 h 1569493"/>
              <a:gd name="connsiteX3" fmla="*/ 1091821 w 1926332"/>
              <a:gd name="connsiteY3" fmla="*/ 68239 h 1569493"/>
              <a:gd name="connsiteX4" fmla="*/ 1009934 w 1926332"/>
              <a:gd name="connsiteY4" fmla="*/ 40943 h 1569493"/>
              <a:gd name="connsiteX5" fmla="*/ 887104 w 1926332"/>
              <a:gd name="connsiteY5" fmla="*/ 13648 h 1569493"/>
              <a:gd name="connsiteX6" fmla="*/ 736979 w 1926332"/>
              <a:gd name="connsiteY6" fmla="*/ 0 h 1569493"/>
              <a:gd name="connsiteX7" fmla="*/ 341194 w 1926332"/>
              <a:gd name="connsiteY7" fmla="*/ 13648 h 1569493"/>
              <a:gd name="connsiteX8" fmla="*/ 286603 w 1926332"/>
              <a:gd name="connsiteY8" fmla="*/ 27296 h 1569493"/>
              <a:gd name="connsiteX9" fmla="*/ 245659 w 1926332"/>
              <a:gd name="connsiteY9" fmla="*/ 54591 h 1569493"/>
              <a:gd name="connsiteX10" fmla="*/ 163773 w 1926332"/>
              <a:gd name="connsiteY10" fmla="*/ 95534 h 1569493"/>
              <a:gd name="connsiteX11" fmla="*/ 136477 w 1926332"/>
              <a:gd name="connsiteY11" fmla="*/ 136478 h 1569493"/>
              <a:gd name="connsiteX12" fmla="*/ 95534 w 1926332"/>
              <a:gd name="connsiteY12" fmla="*/ 163773 h 1569493"/>
              <a:gd name="connsiteX13" fmla="*/ 81886 w 1926332"/>
              <a:gd name="connsiteY13" fmla="*/ 204717 h 1569493"/>
              <a:gd name="connsiteX14" fmla="*/ 54591 w 1926332"/>
              <a:gd name="connsiteY14" fmla="*/ 259308 h 1569493"/>
              <a:gd name="connsiteX15" fmla="*/ 27295 w 1926332"/>
              <a:gd name="connsiteY15" fmla="*/ 300251 h 1569493"/>
              <a:gd name="connsiteX16" fmla="*/ 0 w 1926332"/>
              <a:gd name="connsiteY16" fmla="*/ 382137 h 1569493"/>
              <a:gd name="connsiteX17" fmla="*/ 27295 w 1926332"/>
              <a:gd name="connsiteY17" fmla="*/ 859809 h 1569493"/>
              <a:gd name="connsiteX18" fmla="*/ 40943 w 1926332"/>
              <a:gd name="connsiteY18" fmla="*/ 900752 h 1569493"/>
              <a:gd name="connsiteX19" fmla="*/ 54591 w 1926332"/>
              <a:gd name="connsiteY19" fmla="*/ 955343 h 1569493"/>
              <a:gd name="connsiteX20" fmla="*/ 81886 w 1926332"/>
              <a:gd name="connsiteY20" fmla="*/ 1037230 h 1569493"/>
              <a:gd name="connsiteX21" fmla="*/ 136477 w 1926332"/>
              <a:gd name="connsiteY21" fmla="*/ 1228299 h 1569493"/>
              <a:gd name="connsiteX22" fmla="*/ 177421 w 1926332"/>
              <a:gd name="connsiteY22" fmla="*/ 1310185 h 1569493"/>
              <a:gd name="connsiteX23" fmla="*/ 218364 w 1926332"/>
              <a:gd name="connsiteY23" fmla="*/ 1337481 h 1569493"/>
              <a:gd name="connsiteX24" fmla="*/ 354841 w 1926332"/>
              <a:gd name="connsiteY24" fmla="*/ 1392072 h 1569493"/>
              <a:gd name="connsiteX25" fmla="*/ 491319 w 1926332"/>
              <a:gd name="connsiteY25" fmla="*/ 1433015 h 1569493"/>
              <a:gd name="connsiteX26" fmla="*/ 573206 w 1926332"/>
              <a:gd name="connsiteY26" fmla="*/ 1446663 h 1569493"/>
              <a:gd name="connsiteX27" fmla="*/ 655092 w 1926332"/>
              <a:gd name="connsiteY27" fmla="*/ 1473958 h 1569493"/>
              <a:gd name="connsiteX28" fmla="*/ 709683 w 1926332"/>
              <a:gd name="connsiteY28" fmla="*/ 1487606 h 1569493"/>
              <a:gd name="connsiteX29" fmla="*/ 777922 w 1926332"/>
              <a:gd name="connsiteY29" fmla="*/ 1501254 h 1569493"/>
              <a:gd name="connsiteX30" fmla="*/ 818865 w 1926332"/>
              <a:gd name="connsiteY30" fmla="*/ 1514902 h 1569493"/>
              <a:gd name="connsiteX31" fmla="*/ 955343 w 1926332"/>
              <a:gd name="connsiteY31" fmla="*/ 1542197 h 1569493"/>
              <a:gd name="connsiteX32" fmla="*/ 1023582 w 1926332"/>
              <a:gd name="connsiteY32" fmla="*/ 1555845 h 1569493"/>
              <a:gd name="connsiteX33" fmla="*/ 1173707 w 1926332"/>
              <a:gd name="connsiteY33" fmla="*/ 1569493 h 1569493"/>
              <a:gd name="connsiteX34" fmla="*/ 1514901 w 1926332"/>
              <a:gd name="connsiteY34" fmla="*/ 1555845 h 1569493"/>
              <a:gd name="connsiteX35" fmla="*/ 1555844 w 1926332"/>
              <a:gd name="connsiteY35" fmla="*/ 1542197 h 1569493"/>
              <a:gd name="connsiteX36" fmla="*/ 1596788 w 1926332"/>
              <a:gd name="connsiteY36" fmla="*/ 1514902 h 1569493"/>
              <a:gd name="connsiteX37" fmla="*/ 1665027 w 1926332"/>
              <a:gd name="connsiteY37" fmla="*/ 1419367 h 1569493"/>
              <a:gd name="connsiteX38" fmla="*/ 1705970 w 1926332"/>
              <a:gd name="connsiteY38" fmla="*/ 1378424 h 1569493"/>
              <a:gd name="connsiteX39" fmla="*/ 1746913 w 1926332"/>
              <a:gd name="connsiteY39" fmla="*/ 1282890 h 1569493"/>
              <a:gd name="connsiteX40" fmla="*/ 1801504 w 1926332"/>
              <a:gd name="connsiteY40" fmla="*/ 1146412 h 1569493"/>
              <a:gd name="connsiteX41" fmla="*/ 1815152 w 1926332"/>
              <a:gd name="connsiteY41" fmla="*/ 1105469 h 1569493"/>
              <a:gd name="connsiteX42" fmla="*/ 1856095 w 1926332"/>
              <a:gd name="connsiteY42" fmla="*/ 955343 h 1569493"/>
              <a:gd name="connsiteX43" fmla="*/ 1897038 w 1926332"/>
              <a:gd name="connsiteY43" fmla="*/ 832514 h 1569493"/>
              <a:gd name="connsiteX44" fmla="*/ 1910686 w 1926332"/>
              <a:gd name="connsiteY44" fmla="*/ 791570 h 1569493"/>
              <a:gd name="connsiteX45" fmla="*/ 1910686 w 1926332"/>
              <a:gd name="connsiteY45" fmla="*/ 423081 h 1569493"/>
              <a:gd name="connsiteX46" fmla="*/ 1842447 w 1926332"/>
              <a:gd name="connsiteY46" fmla="*/ 300251 h 1569493"/>
              <a:gd name="connsiteX47" fmla="*/ 1733265 w 1926332"/>
              <a:gd name="connsiteY47" fmla="*/ 177421 h 1569493"/>
              <a:gd name="connsiteX48" fmla="*/ 1596788 w 1926332"/>
              <a:gd name="connsiteY48" fmla="*/ 136478 h 1569493"/>
              <a:gd name="connsiteX49" fmla="*/ 1446662 w 1926332"/>
              <a:gd name="connsiteY49" fmla="*/ 122830 h 1569493"/>
              <a:gd name="connsiteX50" fmla="*/ 1392071 w 1926332"/>
              <a:gd name="connsiteY50" fmla="*/ 109182 h 1569493"/>
              <a:gd name="connsiteX51" fmla="*/ 1201003 w 1926332"/>
              <a:gd name="connsiteY51" fmla="*/ 81887 h 1569493"/>
              <a:gd name="connsiteX52" fmla="*/ 1091821 w 1926332"/>
              <a:gd name="connsiteY52" fmla="*/ 54591 h 15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926332" h="1569493">
                <a:moveTo>
                  <a:pt x="1323832" y="204717"/>
                </a:moveTo>
                <a:cubicBezTo>
                  <a:pt x="1305635" y="181971"/>
                  <a:pt x="1293105" y="153183"/>
                  <a:pt x="1269241" y="136478"/>
                </a:cubicBezTo>
                <a:cubicBezTo>
                  <a:pt x="1245670" y="119978"/>
                  <a:pt x="1211295" y="125142"/>
                  <a:pt x="1187355" y="109182"/>
                </a:cubicBezTo>
                <a:cubicBezTo>
                  <a:pt x="1122398" y="65878"/>
                  <a:pt x="1171939" y="92275"/>
                  <a:pt x="1091821" y="68239"/>
                </a:cubicBezTo>
                <a:cubicBezTo>
                  <a:pt x="1064262" y="59971"/>
                  <a:pt x="1037847" y="47921"/>
                  <a:pt x="1009934" y="40943"/>
                </a:cubicBezTo>
                <a:cubicBezTo>
                  <a:pt x="974875" y="32179"/>
                  <a:pt x="921750" y="17979"/>
                  <a:pt x="887104" y="13648"/>
                </a:cubicBezTo>
                <a:cubicBezTo>
                  <a:pt x="837244" y="7415"/>
                  <a:pt x="787021" y="4549"/>
                  <a:pt x="736979" y="0"/>
                </a:cubicBezTo>
                <a:cubicBezTo>
                  <a:pt x="605051" y="4549"/>
                  <a:pt x="472959" y="5662"/>
                  <a:pt x="341194" y="13648"/>
                </a:cubicBezTo>
                <a:cubicBezTo>
                  <a:pt x="322471" y="14783"/>
                  <a:pt x="303843" y="19907"/>
                  <a:pt x="286603" y="27296"/>
                </a:cubicBezTo>
                <a:cubicBezTo>
                  <a:pt x="271527" y="33757"/>
                  <a:pt x="260330" y="47256"/>
                  <a:pt x="245659" y="54591"/>
                </a:cubicBezTo>
                <a:cubicBezTo>
                  <a:pt x="132656" y="111092"/>
                  <a:pt x="281105" y="17314"/>
                  <a:pt x="163773" y="95534"/>
                </a:cubicBezTo>
                <a:cubicBezTo>
                  <a:pt x="154674" y="109182"/>
                  <a:pt x="148076" y="124879"/>
                  <a:pt x="136477" y="136478"/>
                </a:cubicBezTo>
                <a:cubicBezTo>
                  <a:pt x="124879" y="148076"/>
                  <a:pt x="105780" y="150965"/>
                  <a:pt x="95534" y="163773"/>
                </a:cubicBezTo>
                <a:cubicBezTo>
                  <a:pt x="86547" y="175007"/>
                  <a:pt x="87553" y="191494"/>
                  <a:pt x="81886" y="204717"/>
                </a:cubicBezTo>
                <a:cubicBezTo>
                  <a:pt x="73872" y="223417"/>
                  <a:pt x="64685" y="241644"/>
                  <a:pt x="54591" y="259308"/>
                </a:cubicBezTo>
                <a:cubicBezTo>
                  <a:pt x="46453" y="273549"/>
                  <a:pt x="33957" y="285262"/>
                  <a:pt x="27295" y="300251"/>
                </a:cubicBezTo>
                <a:cubicBezTo>
                  <a:pt x="15610" y="326543"/>
                  <a:pt x="0" y="382137"/>
                  <a:pt x="0" y="382137"/>
                </a:cubicBezTo>
                <a:cubicBezTo>
                  <a:pt x="3715" y="478732"/>
                  <a:pt x="4583" y="723538"/>
                  <a:pt x="27295" y="859809"/>
                </a:cubicBezTo>
                <a:cubicBezTo>
                  <a:pt x="29660" y="873999"/>
                  <a:pt x="36991" y="886920"/>
                  <a:pt x="40943" y="900752"/>
                </a:cubicBezTo>
                <a:cubicBezTo>
                  <a:pt x="46096" y="918787"/>
                  <a:pt x="49201" y="937377"/>
                  <a:pt x="54591" y="955343"/>
                </a:cubicBezTo>
                <a:cubicBezTo>
                  <a:pt x="62859" y="982902"/>
                  <a:pt x="74908" y="1009317"/>
                  <a:pt x="81886" y="1037230"/>
                </a:cubicBezTo>
                <a:cubicBezTo>
                  <a:pt x="116158" y="1174315"/>
                  <a:pt x="97321" y="1110831"/>
                  <a:pt x="136477" y="1228299"/>
                </a:cubicBezTo>
                <a:cubicBezTo>
                  <a:pt x="147577" y="1261599"/>
                  <a:pt x="150964" y="1283728"/>
                  <a:pt x="177421" y="1310185"/>
                </a:cubicBezTo>
                <a:cubicBezTo>
                  <a:pt x="189019" y="1321783"/>
                  <a:pt x="204123" y="1329343"/>
                  <a:pt x="218364" y="1337481"/>
                </a:cubicBezTo>
                <a:cubicBezTo>
                  <a:pt x="274585" y="1369608"/>
                  <a:pt x="287743" y="1369706"/>
                  <a:pt x="354841" y="1392072"/>
                </a:cubicBezTo>
                <a:cubicBezTo>
                  <a:pt x="400262" y="1407212"/>
                  <a:pt x="444226" y="1423596"/>
                  <a:pt x="491319" y="1433015"/>
                </a:cubicBezTo>
                <a:cubicBezTo>
                  <a:pt x="518454" y="1438442"/>
                  <a:pt x="545910" y="1442114"/>
                  <a:pt x="573206" y="1446663"/>
                </a:cubicBezTo>
                <a:cubicBezTo>
                  <a:pt x="600501" y="1455761"/>
                  <a:pt x="627179" y="1466980"/>
                  <a:pt x="655092" y="1473958"/>
                </a:cubicBezTo>
                <a:cubicBezTo>
                  <a:pt x="673289" y="1478507"/>
                  <a:pt x="691373" y="1483537"/>
                  <a:pt x="709683" y="1487606"/>
                </a:cubicBezTo>
                <a:cubicBezTo>
                  <a:pt x="732327" y="1492638"/>
                  <a:pt x="755418" y="1495628"/>
                  <a:pt x="777922" y="1501254"/>
                </a:cubicBezTo>
                <a:cubicBezTo>
                  <a:pt x="791878" y="1504743"/>
                  <a:pt x="805033" y="1510950"/>
                  <a:pt x="818865" y="1514902"/>
                </a:cubicBezTo>
                <a:cubicBezTo>
                  <a:pt x="882223" y="1533004"/>
                  <a:pt x="881626" y="1528794"/>
                  <a:pt x="955343" y="1542197"/>
                </a:cubicBezTo>
                <a:cubicBezTo>
                  <a:pt x="978166" y="1546347"/>
                  <a:pt x="1000564" y="1552968"/>
                  <a:pt x="1023582" y="1555845"/>
                </a:cubicBezTo>
                <a:cubicBezTo>
                  <a:pt x="1073442" y="1562078"/>
                  <a:pt x="1123665" y="1564944"/>
                  <a:pt x="1173707" y="1569493"/>
                </a:cubicBezTo>
                <a:cubicBezTo>
                  <a:pt x="1287438" y="1564944"/>
                  <a:pt x="1401368" y="1563955"/>
                  <a:pt x="1514901" y="1555845"/>
                </a:cubicBezTo>
                <a:cubicBezTo>
                  <a:pt x="1529250" y="1554820"/>
                  <a:pt x="1542977" y="1548631"/>
                  <a:pt x="1555844" y="1542197"/>
                </a:cubicBezTo>
                <a:cubicBezTo>
                  <a:pt x="1570515" y="1534862"/>
                  <a:pt x="1583140" y="1524000"/>
                  <a:pt x="1596788" y="1514902"/>
                </a:cubicBezTo>
                <a:cubicBezTo>
                  <a:pt x="1618394" y="1482492"/>
                  <a:pt x="1639627" y="1449000"/>
                  <a:pt x="1665027" y="1419367"/>
                </a:cubicBezTo>
                <a:cubicBezTo>
                  <a:pt x="1677588" y="1404713"/>
                  <a:pt x="1692322" y="1392072"/>
                  <a:pt x="1705970" y="1378424"/>
                </a:cubicBezTo>
                <a:cubicBezTo>
                  <a:pt x="1796511" y="1197339"/>
                  <a:pt x="1686659" y="1423480"/>
                  <a:pt x="1746913" y="1282890"/>
                </a:cubicBezTo>
                <a:cubicBezTo>
                  <a:pt x="1807157" y="1142324"/>
                  <a:pt x="1739377" y="1332793"/>
                  <a:pt x="1801504" y="1146412"/>
                </a:cubicBezTo>
                <a:cubicBezTo>
                  <a:pt x="1806053" y="1132764"/>
                  <a:pt x="1812331" y="1119576"/>
                  <a:pt x="1815152" y="1105469"/>
                </a:cubicBezTo>
                <a:cubicBezTo>
                  <a:pt x="1834442" y="1009020"/>
                  <a:pt x="1821466" y="1059232"/>
                  <a:pt x="1856095" y="955343"/>
                </a:cubicBezTo>
                <a:lnTo>
                  <a:pt x="1897038" y="832514"/>
                </a:lnTo>
                <a:lnTo>
                  <a:pt x="1910686" y="791570"/>
                </a:lnTo>
                <a:cubicBezTo>
                  <a:pt x="1930313" y="614932"/>
                  <a:pt x="1932747" y="654720"/>
                  <a:pt x="1910686" y="423081"/>
                </a:cubicBezTo>
                <a:cubicBezTo>
                  <a:pt x="1906682" y="381042"/>
                  <a:pt x="1859371" y="325637"/>
                  <a:pt x="1842447" y="300251"/>
                </a:cubicBezTo>
                <a:cubicBezTo>
                  <a:pt x="1816438" y="261237"/>
                  <a:pt x="1773332" y="190777"/>
                  <a:pt x="1733265" y="177421"/>
                </a:cubicBezTo>
                <a:cubicBezTo>
                  <a:pt x="1707398" y="168798"/>
                  <a:pt x="1631172" y="141062"/>
                  <a:pt x="1596788" y="136478"/>
                </a:cubicBezTo>
                <a:cubicBezTo>
                  <a:pt x="1546980" y="129837"/>
                  <a:pt x="1496704" y="127379"/>
                  <a:pt x="1446662" y="122830"/>
                </a:cubicBezTo>
                <a:cubicBezTo>
                  <a:pt x="1428465" y="118281"/>
                  <a:pt x="1410573" y="112266"/>
                  <a:pt x="1392071" y="109182"/>
                </a:cubicBezTo>
                <a:cubicBezTo>
                  <a:pt x="1328610" y="98605"/>
                  <a:pt x="1201003" y="81887"/>
                  <a:pt x="1201003" y="81887"/>
                </a:cubicBezTo>
                <a:cubicBezTo>
                  <a:pt x="1110485" y="51714"/>
                  <a:pt x="1147888" y="54591"/>
                  <a:pt x="1091821" y="5459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puščični povezovalnik 16"/>
          <p:cNvCxnSpPr/>
          <p:nvPr/>
        </p:nvCxnSpPr>
        <p:spPr>
          <a:xfrm flipV="1">
            <a:off x="7104112" y="2437948"/>
            <a:ext cx="1152128" cy="325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>
                <a:latin typeface="+mn-lt"/>
              </a:rPr>
              <a:t>ODGOVORI NA VPRAŠANJA</a:t>
            </a:r>
            <a:endParaRPr lang="sl-SI" dirty="0">
              <a:latin typeface="+mn-lt"/>
            </a:endParaRP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Ali živiš v hiši ali bloku?</a:t>
            </a:r>
          </a:p>
          <a:p>
            <a:pPr rtl="0"/>
            <a:r>
              <a:rPr lang="sl-SI" dirty="0" smtClean="0"/>
              <a:t>Naštej prostore v tvojem stanovanju.</a:t>
            </a:r>
          </a:p>
          <a:p>
            <a:pPr rtl="0"/>
            <a:r>
              <a:rPr lang="sl-SI" dirty="0" smtClean="0"/>
              <a:t>Koliko nadstropij ima tvoja hiša ali blok?</a:t>
            </a:r>
          </a:p>
          <a:p>
            <a:pPr rtl="0"/>
            <a:r>
              <a:rPr lang="sl-SI" dirty="0" smtClean="0"/>
              <a:t>Koliko oken in vrat imaš v stanovanju?</a:t>
            </a:r>
          </a:p>
          <a:p>
            <a:pPr rtl="0"/>
            <a:r>
              <a:rPr lang="sl-SI" dirty="0" smtClean="0"/>
              <a:t>Ali imaš dvigalo?</a:t>
            </a:r>
          </a:p>
          <a:p>
            <a:pPr rtl="0"/>
            <a:r>
              <a:rPr lang="sl-SI" dirty="0" smtClean="0"/>
              <a:t>Ali so okna na stropu ali na steni?</a:t>
            </a:r>
          </a:p>
          <a:p>
            <a:pPr rtl="0"/>
            <a:r>
              <a:rPr lang="sl-SI" dirty="0" smtClean="0"/>
              <a:t>S </a:t>
            </a:r>
            <a:r>
              <a:rPr lang="sl-SI" dirty="0" smtClean="0"/>
              <a:t>čim </a:t>
            </a:r>
            <a:r>
              <a:rPr lang="sl-SI" dirty="0" smtClean="0"/>
              <a:t>zaklenemo stanovanje?</a:t>
            </a:r>
          </a:p>
          <a:p>
            <a:pPr rtl="0"/>
            <a:endParaRPr lang="sl-SI" dirty="0" smtClean="0"/>
          </a:p>
          <a:p>
            <a:pPr rtl="0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6247" y="-31996"/>
            <a:ext cx="9829800" cy="1082674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Dopolni besede v okvirčkih.</a:t>
            </a:r>
            <a:endParaRPr lang="sl-SI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2EF"/>
              </a:clrFrom>
              <a:clrTo>
                <a:srgbClr val="F7F2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40" y="932461"/>
            <a:ext cx="4824536" cy="542628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201049" y="2530473"/>
            <a:ext cx="252028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P __ __ __ __ __ __ __ __ </a:t>
            </a:r>
            <a:r>
              <a:rPr lang="sl-SI" sz="1400" smtClean="0"/>
              <a:t>__ </a:t>
            </a:r>
            <a:endParaRPr lang="sl-SI" sz="1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201049" y="4164156"/>
            <a:ext cx="288032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O __ __ __ __ __ __  S __ __ __ </a:t>
            </a:r>
            <a:endParaRPr lang="sl-SI" sz="1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865796" y="6374024"/>
            <a:ext cx="252028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D __ __ __ __ __  S __ __ __ </a:t>
            </a:r>
            <a:endParaRPr lang="sl-SI" sz="1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722527" y="5921015"/>
            <a:ext cx="18002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K__ __ __ __ __ __ </a:t>
            </a:r>
            <a:endParaRPr lang="sl-SI" sz="1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191991" y="3434058"/>
            <a:ext cx="230425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K__ __ __ __ __ __ __ __ </a:t>
            </a:r>
            <a:endParaRPr lang="sl-SI" sz="1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201049" y="3587947"/>
            <a:ext cx="20000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S__ __ __ __ __ __ __  </a:t>
            </a:r>
            <a:endParaRPr lang="sl-SI" sz="1400" dirty="0"/>
          </a:p>
        </p:txBody>
      </p:sp>
      <p:cxnSp>
        <p:nvCxnSpPr>
          <p:cNvPr id="11" name="Raven puščični povezovalnik 10"/>
          <p:cNvCxnSpPr/>
          <p:nvPr/>
        </p:nvCxnSpPr>
        <p:spPr>
          <a:xfrm flipH="1">
            <a:off x="6173620" y="3741835"/>
            <a:ext cx="2027429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7597558" y="2684361"/>
            <a:ext cx="603491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827478" y="2604756"/>
            <a:ext cx="2667347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S__ __ __ __ __ __ O __ __ __ </a:t>
            </a:r>
            <a:endParaRPr lang="sl-SI" sz="1400" dirty="0"/>
          </a:p>
        </p:txBody>
      </p:sp>
      <p:cxnSp>
        <p:nvCxnSpPr>
          <p:cNvPr id="18" name="Raven puščični povezovalnik 17"/>
          <p:cNvCxnSpPr/>
          <p:nvPr/>
        </p:nvCxnSpPr>
        <p:spPr>
          <a:xfrm>
            <a:off x="3496247" y="2785455"/>
            <a:ext cx="2284900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1956199" y="1208693"/>
            <a:ext cx="154725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D__ __ __ __ __  </a:t>
            </a:r>
            <a:endParaRPr lang="sl-SI" sz="14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1948993" y="1871868"/>
            <a:ext cx="154725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S__ __ __ __ __  </a:t>
            </a:r>
            <a:endParaRPr lang="sl-SI" sz="1400" dirty="0"/>
          </a:p>
        </p:txBody>
      </p:sp>
      <p:cxnSp>
        <p:nvCxnSpPr>
          <p:cNvPr id="22" name="Raven puščični povezovalnik 21"/>
          <p:cNvCxnSpPr/>
          <p:nvPr/>
        </p:nvCxnSpPr>
        <p:spPr>
          <a:xfrm flipV="1">
            <a:off x="3503453" y="1362581"/>
            <a:ext cx="1181171" cy="58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>
            <a:off x="3521098" y="2056625"/>
            <a:ext cx="976058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1523233" y="4880350"/>
            <a:ext cx="198022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400" dirty="0" smtClean="0"/>
              <a:t>S__ __ __ __ __ __ __ </a:t>
            </a:r>
            <a:endParaRPr lang="sl-SI" sz="1400" dirty="0"/>
          </a:p>
        </p:txBody>
      </p:sp>
      <p:cxnSp>
        <p:nvCxnSpPr>
          <p:cNvPr id="26" name="Raven puščični povezovalnik 25"/>
          <p:cNvCxnSpPr/>
          <p:nvPr/>
        </p:nvCxnSpPr>
        <p:spPr>
          <a:xfrm>
            <a:off x="3503453" y="5034238"/>
            <a:ext cx="2362343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3532845" y="6374024"/>
            <a:ext cx="22483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sz="1400" dirty="0" smtClean="0"/>
              <a:t>J__ __ __ __ __ __ __ __ </a:t>
            </a:r>
            <a:endParaRPr lang="sl-SI" sz="1400" dirty="0"/>
          </a:p>
        </p:txBody>
      </p:sp>
      <p:cxnSp>
        <p:nvCxnSpPr>
          <p:cNvPr id="30" name="Raven puščični povezovalnik 29"/>
          <p:cNvCxnSpPr/>
          <p:nvPr/>
        </p:nvCxnSpPr>
        <p:spPr>
          <a:xfrm flipV="1">
            <a:off x="5303912" y="6103168"/>
            <a:ext cx="0" cy="27085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V="1">
            <a:off x="6888088" y="6093364"/>
            <a:ext cx="0" cy="270856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povezovalnik 34"/>
          <p:cNvCxnSpPr/>
          <p:nvPr/>
        </p:nvCxnSpPr>
        <p:spPr>
          <a:xfrm>
            <a:off x="3494825" y="3599681"/>
            <a:ext cx="976058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uščični povezovalnik 35"/>
          <p:cNvCxnSpPr/>
          <p:nvPr/>
        </p:nvCxnSpPr>
        <p:spPr>
          <a:xfrm>
            <a:off x="3532845" y="6103168"/>
            <a:ext cx="734342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uščični povezovalnik 37"/>
          <p:cNvCxnSpPr/>
          <p:nvPr/>
        </p:nvCxnSpPr>
        <p:spPr>
          <a:xfrm flipH="1">
            <a:off x="7597558" y="4288775"/>
            <a:ext cx="603491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sl-SI" dirty="0" smtClean="0">
                <a:solidFill>
                  <a:srgbClr val="C00000"/>
                </a:solidFill>
                <a:latin typeface="+mn-lt"/>
              </a:rPr>
              <a:t>V hiši običajno živi ena družina.</a:t>
            </a:r>
            <a:br>
              <a:rPr lang="sl-SI" dirty="0" smtClean="0">
                <a:solidFill>
                  <a:srgbClr val="C00000"/>
                </a:solidFill>
                <a:latin typeface="+mn-lt"/>
              </a:rPr>
            </a:br>
            <a:r>
              <a:rPr lang="sl-SI" dirty="0" smtClean="0">
                <a:solidFill>
                  <a:srgbClr val="C00000"/>
                </a:solidFill>
                <a:latin typeface="+mn-lt"/>
              </a:rPr>
              <a:t>V bloku je več stanovanj. </a:t>
            </a:r>
            <a:endParaRPr lang="sl-SI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sl-SI" dirty="0" smtClean="0"/>
              <a:t>hiša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16"/>
          </p:nvPr>
        </p:nvSpPr>
        <p:spPr>
          <a:xfrm>
            <a:off x="5566713" y="5181600"/>
            <a:ext cx="3769647" cy="911696"/>
          </a:xfrm>
        </p:spPr>
        <p:txBody>
          <a:bodyPr rtlCol="0"/>
          <a:lstStyle/>
          <a:p>
            <a:pPr rtl="0"/>
            <a:r>
              <a:rPr lang="sl-SI" dirty="0"/>
              <a:t>b</a:t>
            </a:r>
            <a:r>
              <a:rPr lang="sl-SI" dirty="0" smtClean="0"/>
              <a:t>lok</a:t>
            </a:r>
          </a:p>
          <a:p>
            <a:pPr algn="r" rtl="0"/>
            <a:r>
              <a:rPr lang="sl-SI" dirty="0" smtClean="0"/>
              <a:t>nebotičnik</a:t>
            </a:r>
          </a:p>
          <a:p>
            <a:pPr rtl="0"/>
            <a:endParaRPr lang="sl-SI" dirty="0"/>
          </a:p>
        </p:txBody>
      </p:sp>
      <p:pic>
        <p:nvPicPr>
          <p:cNvPr id="9" name="Označba mesta slike 8" descr="C:\Users\SLAĐANA\Documents\Livada\SIMS\Učni listi SIMS\STANOVANJE MESTO\hiša.jpg"/>
          <p:cNvPicPr>
            <a:picLocks noGrp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1460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značba mesta slike 11" descr="C:\Users\SLAĐANA\Documents\Livada\SIMS\Učni listi SIMS\STANOVANJE MESTO\blok.jpg"/>
          <p:cNvPicPr>
            <a:picLocks noGrp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r="13599"/>
          <a:stretch/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C:\Users\SLAĐANA\Documents\Livada\SIMS\Učni listi SIMS\STANOVANJE MESTO\nebotični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924944"/>
            <a:ext cx="2308802" cy="2984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50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9696400" y="436315"/>
            <a:ext cx="2133600" cy="2195555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>
                <a:latin typeface="+mn-lt"/>
              </a:rPr>
              <a:t>DELI HIŠE</a:t>
            </a:r>
            <a:br>
              <a:rPr lang="sl-SI" dirty="0" smtClean="0">
                <a:latin typeface="+mn-lt"/>
              </a:rPr>
            </a:br>
            <a:r>
              <a:rPr lang="sl-SI" dirty="0" smtClean="0">
                <a:solidFill>
                  <a:schemeClr val="tx1"/>
                </a:solidFill>
                <a:latin typeface="+mn-lt"/>
              </a:rPr>
              <a:t>-  streha</a:t>
            </a:r>
            <a:br>
              <a:rPr lang="sl-SI" dirty="0" smtClean="0">
                <a:solidFill>
                  <a:schemeClr val="tx1"/>
                </a:solidFill>
                <a:latin typeface="+mn-lt"/>
              </a:rPr>
            </a:br>
            <a:r>
              <a:rPr lang="sl-SI" dirty="0" smtClean="0">
                <a:solidFill>
                  <a:schemeClr val="tx1"/>
                </a:solidFill>
                <a:latin typeface="+mn-lt"/>
              </a:rPr>
              <a:t>-  dimnik</a:t>
            </a:r>
            <a:br>
              <a:rPr lang="sl-SI" dirty="0" smtClean="0">
                <a:solidFill>
                  <a:schemeClr val="tx1"/>
                </a:solidFill>
                <a:latin typeface="+mn-lt"/>
              </a:rPr>
            </a:br>
            <a:r>
              <a:rPr lang="sl-SI" dirty="0" smtClean="0">
                <a:solidFill>
                  <a:schemeClr val="tx1"/>
                </a:solidFill>
                <a:latin typeface="+mn-lt"/>
              </a:rPr>
              <a:t>-  garaža</a:t>
            </a:r>
            <a:br>
              <a:rPr lang="sl-SI" dirty="0" smtClean="0">
                <a:solidFill>
                  <a:schemeClr val="tx1"/>
                </a:solidFill>
                <a:latin typeface="+mn-lt"/>
              </a:rPr>
            </a:br>
            <a:r>
              <a:rPr lang="sl-SI" dirty="0" smtClean="0">
                <a:solidFill>
                  <a:schemeClr val="tx1"/>
                </a:solidFill>
                <a:latin typeface="+mn-lt"/>
              </a:rPr>
              <a:t>-  balkon</a:t>
            </a:r>
            <a:br>
              <a:rPr lang="sl-SI" dirty="0" smtClean="0">
                <a:solidFill>
                  <a:schemeClr val="tx1"/>
                </a:solidFill>
                <a:latin typeface="+mn-lt"/>
              </a:rPr>
            </a:br>
            <a:r>
              <a:rPr lang="sl-SI" dirty="0" smtClean="0">
                <a:solidFill>
                  <a:schemeClr val="tx1"/>
                </a:solidFill>
                <a:latin typeface="+mn-lt"/>
              </a:rPr>
              <a:t>-  okno</a:t>
            </a:r>
            <a:r>
              <a:rPr lang="sl-SI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sl-SI" dirty="0" smtClean="0">
                <a:solidFill>
                  <a:schemeClr val="tx2"/>
                </a:solidFill>
                <a:latin typeface="+mn-lt"/>
              </a:rPr>
            </a:br>
            <a:endParaRPr lang="sl-SI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Označba mesta slike 11" descr="C:\Users\SLAĐANA\Documents\Livada\SIMS\Učni listi SIMS\STANOVANJE MESTO\streha.JPG"/>
          <p:cNvPicPr>
            <a:picLocks noGrp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b="11583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Označba mesta slike 16" descr="Rezultat iskanja slik za dimnik"/>
          <p:cNvPicPr>
            <a:picLocks noGrp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" b="6834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Označba mesta slike 19" descr="Rezultat iskanja slik za garaÅ¾a"/>
          <p:cNvPicPr>
            <a:picLocks noGrp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r="1144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Označba mesta slike 20" descr="C:\Users\SLAĐANA\Documents\Livada\SIMS\Učni listi SIMS\STANOVANJE MESTO\balkon.jpg"/>
          <p:cNvPicPr>
            <a:picLocks noGrp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2" b="7772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Označba mesta slike 21" descr="C:\Users\SLAĐANA\Documents\Livada\SIMS\Učni listi SIMS\STANOVANJE MESTO\okna.jpg"/>
          <p:cNvPicPr>
            <a:picLocks noGrp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" b="4265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4" name="Raven puščični povezovalnik 23"/>
          <p:cNvCxnSpPr/>
          <p:nvPr/>
        </p:nvCxnSpPr>
        <p:spPr>
          <a:xfrm flipH="1">
            <a:off x="3501627" y="935055"/>
            <a:ext cx="619268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 flipH="1">
            <a:off x="2207568" y="1260053"/>
            <a:ext cx="7488832" cy="203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H="1">
            <a:off x="3038003" y="1551322"/>
            <a:ext cx="6658397" cy="390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7392144" y="1886258"/>
            <a:ext cx="2304256" cy="479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H="1">
            <a:off x="6798732" y="2166531"/>
            <a:ext cx="2897668" cy="237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792573" y="5307449"/>
            <a:ext cx="8104083" cy="579921"/>
          </a:xfrm>
        </p:spPr>
        <p:txBody>
          <a:bodyPr rtlCol="0"/>
          <a:lstStyle/>
          <a:p>
            <a:pPr rtl="0"/>
            <a:r>
              <a:rPr lang="sl-SI" dirty="0" smtClean="0">
                <a:latin typeface="+mn-lt"/>
              </a:rPr>
              <a:t>Hiša ima tudi …</a:t>
            </a:r>
            <a:endParaRPr lang="sl-SI" dirty="0">
              <a:latin typeface="+mn-lt"/>
            </a:endParaRP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quarter" idx="14"/>
          </p:nvPr>
        </p:nvSpPr>
        <p:spPr>
          <a:xfrm>
            <a:off x="767408" y="5919255"/>
            <a:ext cx="11233248" cy="497420"/>
          </a:xfrm>
        </p:spPr>
        <p:txBody>
          <a:bodyPr rtlCol="0">
            <a:normAutofit/>
          </a:bodyPr>
          <a:lstStyle/>
          <a:p>
            <a:pPr rtl="0"/>
            <a:r>
              <a:rPr lang="sl-SI" b="1" cap="all" dirty="0"/>
              <a:t>v</a:t>
            </a:r>
            <a:r>
              <a:rPr lang="sl-SI" b="1" cap="all" dirty="0" smtClean="0"/>
              <a:t>hodna vrata</a:t>
            </a:r>
            <a:r>
              <a:rPr lang="sl-SI" dirty="0" smtClean="0"/>
              <a:t>. Na vratih je </a:t>
            </a:r>
            <a:r>
              <a:rPr lang="sl-SI" b="1" cap="all" dirty="0"/>
              <a:t>kljuka</a:t>
            </a:r>
            <a:r>
              <a:rPr lang="sl-SI" dirty="0" smtClean="0"/>
              <a:t> in </a:t>
            </a:r>
            <a:r>
              <a:rPr lang="sl-SI" b="1" cap="all" dirty="0"/>
              <a:t>ključavnica</a:t>
            </a:r>
            <a:r>
              <a:rPr lang="sl-SI" dirty="0" smtClean="0"/>
              <a:t>. Kaj potrebujemo, da zaklenemo vrata? Potrebujemo </a:t>
            </a:r>
            <a:r>
              <a:rPr lang="sl-SI" b="1" cap="all" dirty="0"/>
              <a:t>ključ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10" name="Označba mesta slike 9" descr="C:\Users\SLAĐANA\Documents\Livada\SIMS\Učni listi SIMS\STANOVANJE MESTO\vhodna vrata.jpg"/>
          <p:cNvPicPr>
            <a:picLocks noGrp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7" b="2116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Označba mesta slike 11" descr="C:\Users\SLAĐANA\Documents\Livada\SIMS\Učni listi SIMS\STANOVANJE MESTO\kljuka.jpg"/>
          <p:cNvPicPr>
            <a:picLocks noGrp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18610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značba mesta slike 12" descr="C:\Users\SLAĐANA\Documents\Livada\SIMS\Učni listi SIMS\STANOVANJE MESTO\ključ.jpg"/>
          <p:cNvPicPr>
            <a:picLocks noGrp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 b="22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cxnSp>
        <p:nvCxnSpPr>
          <p:cNvPr id="15" name="Raven puščični povezovalnik 14"/>
          <p:cNvCxnSpPr/>
          <p:nvPr/>
        </p:nvCxnSpPr>
        <p:spPr>
          <a:xfrm flipV="1">
            <a:off x="1836424" y="4028146"/>
            <a:ext cx="144016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V="1">
            <a:off x="3901238" y="1621191"/>
            <a:ext cx="3199322" cy="432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5500899" y="2501325"/>
            <a:ext cx="1409064" cy="338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 flipV="1">
            <a:off x="8904313" y="4725144"/>
            <a:ext cx="2379035" cy="1216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10540028" cy="701674"/>
          </a:xfrm>
        </p:spPr>
        <p:txBody>
          <a:bodyPr>
            <a:norm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+mn-lt"/>
              </a:rPr>
              <a:t>Če v hiši imamo več nadstropij, potrebujemo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</a:rPr>
              <a:t>STOPNICE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. Kaj je </a:t>
            </a:r>
            <a:r>
              <a:rPr lang="sl-SI" sz="2000" b="1" dirty="0" smtClean="0">
                <a:solidFill>
                  <a:schemeClr val="tx1"/>
                </a:solidFill>
                <a:latin typeface="+mn-lt"/>
              </a:rPr>
              <a:t>NADSTROPJE</a:t>
            </a:r>
            <a:r>
              <a:rPr lang="sl-SI" sz="2000" dirty="0" smtClean="0">
                <a:solidFill>
                  <a:schemeClr val="tx1"/>
                </a:solidFill>
                <a:latin typeface="+mn-lt"/>
              </a:rPr>
              <a:t>?</a:t>
            </a:r>
            <a:endParaRPr lang="sl-SI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dirty="0" smtClean="0"/>
              <a:t>To je </a:t>
            </a:r>
            <a:r>
              <a:rPr lang="sl-SI" b="1" dirty="0" smtClean="0"/>
              <a:t>STOPNIŠČE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dirty="0" smtClean="0"/>
              <a:t>To je večnadstropna hiša.</a:t>
            </a:r>
            <a:endParaRPr lang="sl-SI" dirty="0"/>
          </a:p>
        </p:txBody>
      </p:sp>
      <p:pic>
        <p:nvPicPr>
          <p:cNvPr id="7" name="Označba mesta slike 6" descr="C:\Users\SLAĐANA\Documents\Livada\SIMS\Učni listi SIMS\STANOVANJE MESTO\stopnice.jpg"/>
          <p:cNvPicPr>
            <a:picLocks noGrp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/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drijska rudarska hiša - Mestni muzej Idrija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8616280" y="3922508"/>
            <a:ext cx="14524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pritličje</a:t>
            </a:r>
            <a:endParaRPr lang="sl-SI" sz="16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8616279" y="3273016"/>
            <a:ext cx="14524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1. nadstropje</a:t>
            </a:r>
            <a:endParaRPr lang="sl-SI" sz="16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8616279" y="2667730"/>
            <a:ext cx="14524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2</a:t>
            </a:r>
            <a:r>
              <a:rPr lang="sl-SI" sz="1600" dirty="0" smtClean="0"/>
              <a:t>. nadstropje</a:t>
            </a:r>
            <a:endParaRPr lang="sl-SI" sz="16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8616279" y="2023742"/>
            <a:ext cx="14524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podstrešje</a:t>
            </a:r>
            <a:endParaRPr lang="sl-SI" sz="1600" dirty="0"/>
          </a:p>
        </p:txBody>
      </p:sp>
      <p:sp>
        <p:nvSpPr>
          <p:cNvPr id="10" name="Kotna puščica gor 9"/>
          <p:cNvSpPr/>
          <p:nvPr/>
        </p:nvSpPr>
        <p:spPr>
          <a:xfrm>
            <a:off x="10344472" y="3717032"/>
            <a:ext cx="432048" cy="2592288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8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767680"/>
          </a:xfrm>
        </p:spPr>
        <p:txBody>
          <a:bodyPr>
            <a:noAutofit/>
          </a:bodyPr>
          <a:lstStyle/>
          <a:p>
            <a:r>
              <a:rPr lang="sl-SI" dirty="0" smtClean="0"/>
              <a:t>To je </a:t>
            </a:r>
            <a:r>
              <a:rPr lang="sl-SI" b="1" dirty="0" smtClean="0"/>
              <a:t>DVIGALO.</a:t>
            </a:r>
          </a:p>
          <a:p>
            <a:r>
              <a:rPr lang="sl-SI" dirty="0"/>
              <a:t>V blok</a:t>
            </a:r>
            <a:r>
              <a:rPr lang="sl-SI" dirty="0">
                <a:solidFill>
                  <a:srgbClr val="00B0F0"/>
                </a:solidFill>
              </a:rPr>
              <a:t>u</a:t>
            </a:r>
            <a:r>
              <a:rPr lang="sl-SI" dirty="0"/>
              <a:t> je </a:t>
            </a:r>
            <a:r>
              <a:rPr lang="sl-SI" dirty="0" smtClean="0"/>
              <a:t>dvigal</a:t>
            </a:r>
            <a:r>
              <a:rPr lang="sl-SI" dirty="0" smtClean="0">
                <a:solidFill>
                  <a:srgbClr val="00B050"/>
                </a:solidFill>
              </a:rPr>
              <a:t>o.</a:t>
            </a:r>
            <a:endParaRPr lang="sl-SI" b="1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911696"/>
          </a:xfrm>
        </p:spPr>
        <p:txBody>
          <a:bodyPr>
            <a:noAutofit/>
          </a:bodyPr>
          <a:lstStyle/>
          <a:p>
            <a:r>
              <a:rPr lang="sl-SI" dirty="0"/>
              <a:t>V blok</a:t>
            </a:r>
            <a:r>
              <a:rPr lang="sl-SI" dirty="0">
                <a:solidFill>
                  <a:srgbClr val="00B0F0"/>
                </a:solidFill>
              </a:rPr>
              <a:t>u</a:t>
            </a:r>
            <a:r>
              <a:rPr lang="sl-SI" dirty="0"/>
              <a:t> </a:t>
            </a:r>
            <a:r>
              <a:rPr lang="sl-SI" u="sng" dirty="0"/>
              <a:t>ni </a:t>
            </a:r>
            <a:r>
              <a:rPr lang="sl-SI" dirty="0"/>
              <a:t>dvigal</a:t>
            </a:r>
            <a:r>
              <a:rPr lang="sl-SI" dirty="0">
                <a:solidFill>
                  <a:srgbClr val="00B050"/>
                </a:solidFill>
              </a:rPr>
              <a:t>a</a:t>
            </a:r>
            <a:r>
              <a:rPr lang="sl-SI" dirty="0"/>
              <a:t>.</a:t>
            </a:r>
          </a:p>
          <a:p>
            <a:r>
              <a:rPr lang="sl-SI" dirty="0"/>
              <a:t>V blok</a:t>
            </a:r>
            <a:r>
              <a:rPr lang="sl-SI" dirty="0">
                <a:solidFill>
                  <a:srgbClr val="00B0F0"/>
                </a:solidFill>
              </a:rPr>
              <a:t>u </a:t>
            </a:r>
            <a:r>
              <a:rPr lang="sl-SI" dirty="0"/>
              <a:t>so stopnic</a:t>
            </a:r>
            <a:r>
              <a:rPr lang="sl-SI" dirty="0">
                <a:solidFill>
                  <a:srgbClr val="C00000"/>
                </a:solidFill>
              </a:rPr>
              <a:t>e</a:t>
            </a:r>
            <a:r>
              <a:rPr lang="sl-SI" dirty="0"/>
              <a:t>.</a:t>
            </a:r>
          </a:p>
        </p:txBody>
      </p:sp>
      <p:pic>
        <p:nvPicPr>
          <p:cNvPr id="7" name="Picture 2" descr="Povezana slika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/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r="17700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sz="half" idx="2"/>
          </p:nvPr>
        </p:nvSpPr>
        <p:spPr>
          <a:xfrm>
            <a:off x="7046912" y="1916832"/>
            <a:ext cx="3657600" cy="2194560"/>
          </a:xfrm>
        </p:spPr>
        <p:txBody>
          <a:bodyPr rtlCol="0"/>
          <a:lstStyle/>
          <a:p>
            <a:pPr rtl="0"/>
            <a:r>
              <a:rPr lang="sl-SI" dirty="0" smtClean="0"/>
              <a:t>To je </a:t>
            </a:r>
            <a:r>
              <a:rPr lang="sl-SI" b="1" dirty="0" smtClean="0">
                <a:solidFill>
                  <a:srgbClr val="FF0000"/>
                </a:solidFill>
              </a:rPr>
              <a:t>STENA</a:t>
            </a:r>
            <a:r>
              <a:rPr lang="sl-SI" dirty="0" smtClean="0"/>
              <a:t>. Na </a:t>
            </a:r>
            <a:r>
              <a:rPr lang="sl-SI" dirty="0" smtClean="0">
                <a:solidFill>
                  <a:srgbClr val="FF0000"/>
                </a:solidFill>
              </a:rPr>
              <a:t>steni </a:t>
            </a:r>
            <a:r>
              <a:rPr lang="sl-SI" dirty="0" smtClean="0"/>
              <a:t>je SLIKA</a:t>
            </a:r>
          </a:p>
          <a:p>
            <a:pPr rtl="0"/>
            <a:r>
              <a:rPr lang="sl-SI" dirty="0" smtClean="0"/>
              <a:t>To so </a:t>
            </a:r>
            <a:r>
              <a:rPr lang="sl-SI" b="1" dirty="0" smtClean="0">
                <a:solidFill>
                  <a:srgbClr val="FF0000"/>
                </a:solidFill>
              </a:rPr>
              <a:t>TLA</a:t>
            </a:r>
            <a:r>
              <a:rPr lang="sl-SI" dirty="0" smtClean="0"/>
              <a:t>. Na </a:t>
            </a:r>
            <a:r>
              <a:rPr lang="sl-SI" dirty="0" smtClean="0">
                <a:solidFill>
                  <a:srgbClr val="FF0000"/>
                </a:solidFill>
              </a:rPr>
              <a:t>tleh</a:t>
            </a:r>
            <a:r>
              <a:rPr lang="sl-SI" dirty="0" smtClean="0"/>
              <a:t> so igrače.</a:t>
            </a:r>
          </a:p>
          <a:p>
            <a:pPr rtl="0"/>
            <a:r>
              <a:rPr lang="sl-SI" dirty="0" smtClean="0"/>
              <a:t>To je </a:t>
            </a:r>
            <a:r>
              <a:rPr lang="sl-SI" b="1" dirty="0" smtClean="0">
                <a:solidFill>
                  <a:srgbClr val="FF0000"/>
                </a:solidFill>
              </a:rPr>
              <a:t>STROP</a:t>
            </a:r>
            <a:r>
              <a:rPr lang="sl-SI" dirty="0" smtClean="0"/>
              <a:t>. Na </a:t>
            </a:r>
            <a:r>
              <a:rPr lang="sl-SI" dirty="0" smtClean="0">
                <a:solidFill>
                  <a:srgbClr val="FF0000"/>
                </a:solidFill>
              </a:rPr>
              <a:t>stopu</a:t>
            </a:r>
            <a:r>
              <a:rPr lang="sl-SI" dirty="0" smtClean="0"/>
              <a:t> je luč.</a:t>
            </a:r>
            <a:endParaRPr lang="sl-SI" dirty="0"/>
          </a:p>
        </p:txBody>
      </p:sp>
      <p:pic>
        <p:nvPicPr>
          <p:cNvPr id="2052" name="Picture 4" descr="Enako stene v stanovanju na svoje - Popravite z lastnimi rok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235014"/>
            <a:ext cx="6048672" cy="476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1" name="Raven puščični povezovalnik 10"/>
          <p:cNvCxnSpPr/>
          <p:nvPr/>
        </p:nvCxnSpPr>
        <p:spPr>
          <a:xfrm flipH="1">
            <a:off x="2855640" y="2069105"/>
            <a:ext cx="4196959" cy="687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4910746" y="2443999"/>
            <a:ext cx="2136166" cy="2058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 flipV="1">
            <a:off x="4661527" y="767869"/>
            <a:ext cx="2391072" cy="209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Free Family Frame Cliparts, Download Free Clip Art, Free Clip Art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46" y="1649565"/>
            <a:ext cx="1005234" cy="97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y And Clipart| (50)++ Stunning Cliparts #TAC | 4570boo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16" y="3717032"/>
            <a:ext cx="1091494" cy="10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ndant Light Lighting Lamp Clip Art, PNG, 512x512px, Light, Area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62" y="385429"/>
            <a:ext cx="126844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 smtClean="0">
                <a:latin typeface="+mn-lt"/>
              </a:rPr>
              <a:t>Stanovanjski prostori</a:t>
            </a: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slike 7" descr="Rezultat iskanja slik za Kuhinja"/>
          <p:cNvPicPr>
            <a:picLocks noGrp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7" b="1809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značba mesta slike 8" descr="C:\Users\SLAĐANA\Documents\Livada\SIMS\Učni listi SIMS\STANOVANJE MESTO\dnevna soba.jpg"/>
          <p:cNvPicPr>
            <a:picLocks noGrp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b="11583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značba mesta slike 9" descr="C:\Users\SLAĐANA\Documents\Livada\SIMS\Učni listi SIMS\STANOVANJE MESTO\spalnica.jpg"/>
          <p:cNvPicPr>
            <a:picLocks noGrp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409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značba mesta slike 12" descr="C:\Users\SLAĐANA\Documents\Livada\SIMS\Učni listi SIMS\STANOVANJE MESTO\jedilnica.jpg"/>
          <p:cNvPicPr>
            <a:picLocks noGrp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2" b="7772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značba mesta slike 14" descr="Rezultat iskanja slik za otroÅ¡ka soba"/>
          <p:cNvPicPr>
            <a:picLocks noGrp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21799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Označba mesta za besedilo 2"/>
          <p:cNvSpPr>
            <a:spLocks noGrp="1"/>
          </p:cNvSpPr>
          <p:nvPr>
            <p:ph type="title"/>
          </p:nvPr>
        </p:nvSpPr>
        <p:spPr>
          <a:xfrm>
            <a:off x="9552384" y="538232"/>
            <a:ext cx="2520280" cy="2357595"/>
          </a:xfrm>
        </p:spPr>
        <p:txBody>
          <a:bodyPr rtlCol="0">
            <a:normAutofit/>
          </a:bodyPr>
          <a:lstStyle/>
          <a:p>
            <a:pPr rtl="0"/>
            <a:r>
              <a:rPr lang="sl-SI" sz="2000" dirty="0" smtClean="0">
                <a:latin typeface="+mn-lt"/>
              </a:rPr>
              <a:t>KUHINJA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DNEVNA SOBA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SPALNICA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JEDILNICA</a:t>
            </a:r>
            <a:br>
              <a:rPr lang="sl-SI" sz="2000" dirty="0" smtClean="0">
                <a:latin typeface="+mn-lt"/>
              </a:rPr>
            </a:br>
            <a:r>
              <a:rPr lang="sl-SI" sz="2000" dirty="0" smtClean="0">
                <a:latin typeface="+mn-lt"/>
              </a:rPr>
              <a:t>OTROŠKA SOBA</a:t>
            </a:r>
            <a:br>
              <a:rPr lang="sl-SI" sz="2000" dirty="0" smtClean="0">
                <a:latin typeface="+mn-lt"/>
              </a:rPr>
            </a:br>
            <a:r>
              <a:rPr lang="sl-SI" sz="2000" dirty="0">
                <a:latin typeface="+mn-lt"/>
              </a:rPr>
              <a:t/>
            </a:r>
            <a:br>
              <a:rPr lang="sl-SI" sz="2000" dirty="0">
                <a:latin typeface="+mn-lt"/>
              </a:rPr>
            </a:br>
            <a:r>
              <a:rPr lang="sl-SI" sz="2000" dirty="0" smtClean="0">
                <a:latin typeface="+mn-lt"/>
              </a:rPr>
              <a:t/>
            </a:r>
            <a:br>
              <a:rPr lang="sl-SI" sz="2000" dirty="0" smtClean="0">
                <a:latin typeface="+mn-lt"/>
              </a:rPr>
            </a:br>
            <a:endParaRPr lang="sl-S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6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troc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97_TF03896101" id="{3E472B06-B34B-42E3-B9D9-920E30427EF9}" vid="{728DEFFC-0C14-4010-8E42-62EE2C6468F1}"/>
    </a:ext>
  </a:extLst>
</a:theme>
</file>

<file path=ppt/theme/theme2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a4f35948-e619-41b3-aa29-22878b09cfd2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Izobraževalna predstavitev z otroki na šolskem igrišču, album (širokozaslonski)</Template>
  <TotalTime>117</TotalTime>
  <Words>409</Words>
  <Application>Microsoft Office PowerPoint</Application>
  <PresentationFormat>Po meri</PresentationFormat>
  <Paragraphs>60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Otroci prijatelji 16 x 9</vt:lpstr>
      <vt:lpstr>KJE STANUJEMO?</vt:lpstr>
      <vt:lpstr>V hiši običajno živi ena družina. V bloku je več stanovanj. </vt:lpstr>
      <vt:lpstr>DELI HIŠE -  streha -  dimnik -  garaža -  balkon -  okno </vt:lpstr>
      <vt:lpstr>Hiša ima tudi …</vt:lpstr>
      <vt:lpstr>Če v hiši imamo več nadstropij, potrebujemo STOPNICE. Kaj je NADSTROPJE?</vt:lpstr>
      <vt:lpstr>PowerPointova predstavitev</vt:lpstr>
      <vt:lpstr>PowerPointova predstavitev</vt:lpstr>
      <vt:lpstr>Stanovanjski prostori</vt:lpstr>
      <vt:lpstr>KUHINJA DNEVNA SOBA SPALNICA JEDILNICA OTROŠKA SOBA   </vt:lpstr>
      <vt:lpstr>KOPALNICA STRANIŠČE HODNIK SHRAMBA KLET   </vt:lpstr>
      <vt:lpstr>PowerPointova predstavitev</vt:lpstr>
      <vt:lpstr>ODGOVORI NA VPRAŠANJA</vt:lpstr>
      <vt:lpstr>Dopolni besede v okvirčkih.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BIVALIŠČA ZA LJUDI</dc:title>
  <dc:creator>SLAĐANA</dc:creator>
  <cp:keywords/>
  <cp:lastModifiedBy>Barbara</cp:lastModifiedBy>
  <cp:revision>17</cp:revision>
  <dcterms:created xsi:type="dcterms:W3CDTF">2020-04-13T09:59:58Z</dcterms:created>
  <dcterms:modified xsi:type="dcterms:W3CDTF">2021-02-15T17:33:49Z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