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0" r:id="rId4"/>
    <p:sldId id="288" r:id="rId5"/>
    <p:sldId id="289" r:id="rId6"/>
    <p:sldId id="290" r:id="rId7"/>
    <p:sldId id="291" r:id="rId8"/>
    <p:sldId id="292" r:id="rId9"/>
    <p:sldId id="294" r:id="rId10"/>
    <p:sldId id="293" r:id="rId11"/>
  </p:sldIdLst>
  <p:sldSz cx="12192000" cy="6858000"/>
  <p:notesSz cx="6858000" cy="9144000"/>
  <p:defaultTextStyle>
    <a:defPPr rtl="0"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437" autoAdjust="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5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67F745E7-41AA-437F-88BC-D5378A9D452F}" type="datetime1">
              <a:rPr lang="sl-SI" smtClean="0"/>
              <a:pPr algn="r" rtl="0"/>
              <a:t>4. 04. 2021</a:t>
            </a:fld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3F7AA83-DE31-4E93-AB07-EF7FB05F6670}" type="slidenum">
              <a:rPr lang="sl-SI" smtClean="0"/>
              <a:pPr algn="r" rtl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DFFA8BB3-6156-4313-89DD-AF298ABC6B96}" type="datetime1">
              <a:rPr lang="sl-SI" smtClean="0"/>
              <a:pPr/>
              <a:t>4. 04. 2021</a:t>
            </a:fld>
            <a:endParaRPr lang="sl-SI" dirty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dirty="0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-SI" dirty="0" smtClean="0"/>
              <a:t>Kliknite, če želite urediti sloge besedila matrice</a:t>
            </a:r>
          </a:p>
          <a:p>
            <a:pPr lvl="1" rtl="0"/>
            <a:r>
              <a:rPr lang="sl-SI" dirty="0" smtClean="0"/>
              <a:t>Druga raven</a:t>
            </a:r>
          </a:p>
          <a:p>
            <a:pPr lvl="2" rtl="0"/>
            <a:r>
              <a:rPr lang="sl-SI" dirty="0" smtClean="0"/>
              <a:t>Tretja raven</a:t>
            </a:r>
          </a:p>
          <a:p>
            <a:pPr lvl="3" rtl="0"/>
            <a:r>
              <a:rPr lang="sl-SI" dirty="0" smtClean="0"/>
              <a:t>Četrta raven</a:t>
            </a:r>
          </a:p>
          <a:p>
            <a:pPr lvl="4" rtl="0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935E2820-AFE1-45FA-949E-17BDB534E1DC}" type="slidenum">
              <a:rPr lang="sl-SI" smtClean="0"/>
              <a:pPr algn="r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sliko diapoz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za opomb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algn="r" rtl="0"/>
            <a:fld id="{935E2820-AFE1-45FA-949E-17BDB534E1DC}" type="slidenum">
              <a:rPr lang="sl-SI" smtClean="0"/>
              <a:pPr algn="r" rtl="0"/>
              <a:t>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za opomb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algn="r" rtl="0"/>
            <a:fld id="{77542409-6A04-4DC6-AC3A-D3758287A8F2}" type="slidenum">
              <a:rPr lang="sl-SI" smtClean="0"/>
              <a:pPr algn="r" rtl="0"/>
              <a:t>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60935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935E2820-AFE1-45FA-949E-17BDB534E1DC}" type="slidenum">
              <a:rPr lang="sl-SI" smtClean="0"/>
              <a:pPr algn="r"/>
              <a:t>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7357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sl-SI" smtClean="0"/>
              <a:t>Kliknite, da uredite slog podnaslova matrice</a:t>
            </a:r>
            <a:endParaRPr lang="sl-SI" dirty="0"/>
          </a:p>
        </p:txBody>
      </p:sp>
      <p:sp>
        <p:nvSpPr>
          <p:cNvPr id="8" name="Označba mesta za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F242750-53DD-4847-9CB0-77626A625999}" type="datetime1">
              <a:rPr lang="sl-SI" smtClean="0"/>
              <a:pPr/>
              <a:t>4. 04. 2021</a:t>
            </a:fld>
            <a:endParaRPr lang="sl-SI" dirty="0"/>
          </a:p>
        </p:txBody>
      </p:sp>
      <p:sp>
        <p:nvSpPr>
          <p:cNvPr id="9" name="Označba mesta za nogo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10" name="Označba mesta za številko diapozitiva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sl-SI" dirty="0" smtClean="0"/>
              <a:t>Kliknite, če želite urediti sloge besedila matrice</a:t>
            </a:r>
          </a:p>
          <a:p>
            <a:pPr lvl="1" rtl="0"/>
            <a:r>
              <a:rPr lang="sl-SI" dirty="0" smtClean="0"/>
              <a:t>Druga raven</a:t>
            </a:r>
          </a:p>
          <a:p>
            <a:pPr lvl="2" rtl="0"/>
            <a:r>
              <a:rPr lang="sl-SI" dirty="0" smtClean="0"/>
              <a:t>Tretja raven</a:t>
            </a:r>
          </a:p>
          <a:p>
            <a:pPr lvl="3" rtl="0"/>
            <a:r>
              <a:rPr lang="sl-SI" dirty="0" smtClean="0"/>
              <a:t>Četrta raven</a:t>
            </a:r>
          </a:p>
          <a:p>
            <a:pPr lvl="4" rtl="0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C9CD96F-174A-4349-9844-15018F9ED39C}" type="datetime1">
              <a:rPr lang="sl-SI" smtClean="0"/>
              <a:pPr/>
              <a:t>4. 04. 2021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 hasCustomPrompt="1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 hasCustomPrompt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sl-SI" dirty="0" smtClean="0"/>
              <a:t>Kliknite, če želite urediti sloge besedila matrice</a:t>
            </a:r>
          </a:p>
          <a:p>
            <a:pPr lvl="1" rtl="0"/>
            <a:r>
              <a:rPr lang="sl-SI" dirty="0" smtClean="0"/>
              <a:t>Druga raven</a:t>
            </a:r>
          </a:p>
          <a:p>
            <a:pPr lvl="2" rtl="0"/>
            <a:r>
              <a:rPr lang="sl-SI" dirty="0" smtClean="0"/>
              <a:t>Tretja raven</a:t>
            </a:r>
          </a:p>
          <a:p>
            <a:pPr lvl="3" rtl="0"/>
            <a:r>
              <a:rPr lang="sl-SI" dirty="0" smtClean="0"/>
              <a:t>Četrta raven</a:t>
            </a:r>
          </a:p>
          <a:p>
            <a:pPr lvl="4" rtl="0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1F77DDA-A6E2-4877-B32D-8B5BB240E1CE}" type="datetime1">
              <a:rPr lang="sl-SI" smtClean="0"/>
              <a:pPr/>
              <a:t>4. 04. 2021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5C9AA44-2535-4770-8986-D6650B999625}" type="datetime1">
              <a:rPr lang="sl-SI" smtClean="0"/>
              <a:pPr/>
              <a:t>4. 04. 2021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 hasCustomPrompt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dirty="0" smtClean="0"/>
              <a:t>Kliknite, če želite urediti sloge besedila matrice</a:t>
            </a:r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640F91A-5FC7-4D51-852F-EFB0774DE7DC}" type="datetime1">
              <a:rPr lang="sl-SI" smtClean="0"/>
              <a:pPr/>
              <a:t>4. 04. 2021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 hasCustomPrompt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sl-SI" dirty="0" smtClean="0"/>
              <a:t>Kliknite, če želite urediti sloge besedila matrice</a:t>
            </a:r>
          </a:p>
          <a:p>
            <a:pPr lvl="1" rtl="0"/>
            <a:r>
              <a:rPr lang="sl-SI" dirty="0" smtClean="0"/>
              <a:t>Druga raven</a:t>
            </a:r>
          </a:p>
          <a:p>
            <a:pPr lvl="2" rtl="0"/>
            <a:r>
              <a:rPr lang="sl-SI" dirty="0" smtClean="0"/>
              <a:t>Tretja raven</a:t>
            </a:r>
          </a:p>
          <a:p>
            <a:pPr lvl="3" rtl="0"/>
            <a:r>
              <a:rPr lang="sl-SI" dirty="0" smtClean="0"/>
              <a:t>Četrta raven</a:t>
            </a:r>
          </a:p>
          <a:p>
            <a:pPr lvl="4" rtl="0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 hasCustomPrompt="1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sl-SI" dirty="0" smtClean="0"/>
              <a:t>Kliknite, če želite urediti sloge besedila matrice</a:t>
            </a:r>
          </a:p>
          <a:p>
            <a:pPr lvl="1" rtl="0"/>
            <a:r>
              <a:rPr lang="sl-SI" dirty="0" smtClean="0"/>
              <a:t>Druga raven</a:t>
            </a:r>
          </a:p>
          <a:p>
            <a:pPr lvl="2" rtl="0"/>
            <a:r>
              <a:rPr lang="sl-SI" dirty="0" smtClean="0"/>
              <a:t>Tretja raven</a:t>
            </a:r>
          </a:p>
          <a:p>
            <a:pPr lvl="3" rtl="0"/>
            <a:r>
              <a:rPr lang="sl-SI" dirty="0" smtClean="0"/>
              <a:t>Četrta raven</a:t>
            </a:r>
          </a:p>
          <a:p>
            <a:pPr lvl="4" rtl="0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EF7D50C-C237-4315-B06B-3FBA4544B643}" type="datetime1">
              <a:rPr lang="sl-SI" smtClean="0"/>
              <a:pPr/>
              <a:t>4. 04. 2021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 hasCustomPrompt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l-SI" dirty="0" smtClean="0"/>
              <a:t>Kliknite, če želite urediti sloge besedila matrice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 hasCustomPrompt="1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sl-SI" dirty="0" smtClean="0"/>
              <a:t>Kliknite, če želite urediti sloge besedila matrice</a:t>
            </a:r>
          </a:p>
          <a:p>
            <a:pPr lvl="1" rtl="0"/>
            <a:r>
              <a:rPr lang="sl-SI" dirty="0" smtClean="0"/>
              <a:t>Druga raven</a:t>
            </a:r>
          </a:p>
          <a:p>
            <a:pPr lvl="2" rtl="0"/>
            <a:r>
              <a:rPr lang="sl-SI" dirty="0" smtClean="0"/>
              <a:t>Tretja raven</a:t>
            </a:r>
          </a:p>
          <a:p>
            <a:pPr lvl="3" rtl="0"/>
            <a:r>
              <a:rPr lang="sl-SI" dirty="0" smtClean="0"/>
              <a:t>Četrta raven</a:t>
            </a:r>
          </a:p>
          <a:p>
            <a:pPr lvl="4" rtl="0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 hasCustomPrompt="1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l-SI" dirty="0" smtClean="0"/>
              <a:t>Kliknite, če želite urediti sloge besedila matrice</a:t>
            </a:r>
            <a:endParaRPr lang="sl-SI" dirty="0"/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 hasCustomPrompt="1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sl-SI" dirty="0" smtClean="0"/>
              <a:t>Kliknite, če želite urediti sloge besedila matrice</a:t>
            </a:r>
          </a:p>
          <a:p>
            <a:pPr lvl="1" rtl="0"/>
            <a:r>
              <a:rPr lang="sl-SI" dirty="0" smtClean="0"/>
              <a:t>Druga raven</a:t>
            </a:r>
          </a:p>
          <a:p>
            <a:pPr lvl="2" rtl="0"/>
            <a:r>
              <a:rPr lang="sl-SI" dirty="0" smtClean="0"/>
              <a:t>Tretja raven</a:t>
            </a:r>
          </a:p>
          <a:p>
            <a:pPr lvl="3" rtl="0"/>
            <a:r>
              <a:rPr lang="sl-SI" dirty="0" smtClean="0"/>
              <a:t>Četrta raven</a:t>
            </a:r>
          </a:p>
          <a:p>
            <a:pPr lvl="4" rtl="0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A41A8CD-0ABF-478D-8F8A-8ADCD6E88064}" type="datetime1">
              <a:rPr lang="sl-SI" smtClean="0"/>
              <a:pPr/>
              <a:t>4. 04. 2021</a:t>
            </a:fld>
            <a:endParaRPr lang="sl-SI" dirty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85A0BE6-B2D0-4693-ACF8-63A8729B6BCE}" type="datetime1">
              <a:rPr lang="sl-SI" smtClean="0"/>
              <a:pPr/>
              <a:t>4. 04. 2021</a:t>
            </a:fld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418C9EA-777E-4E4A-A345-80EFADC37168}" type="datetime1">
              <a:rPr lang="sl-SI" smtClean="0"/>
              <a:pPr/>
              <a:t>4. 04. 2021</a:t>
            </a:fld>
            <a:endParaRPr lang="sl-SI" dirty="0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 hasCustomPrompt="1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 dirty="0" smtClean="0"/>
              <a:t>Kliknite, če želite urediti sloge besedila matrice</a:t>
            </a:r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3A5E89E-1C6F-409C-84D1-7C856747F474}" type="datetime1">
              <a:rPr lang="sl-SI" smtClean="0"/>
              <a:pPr/>
              <a:t>4. 04. 2021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z napisom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8" name="Zaobljeni pravokotnik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3" name="Označba mesta za sliko 2" descr="Prazna označba mesta za dodajanje slike. Kliknite označbo mesta in izberite sliko, ki jo želite dodati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 hasCustomPrompt="1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 dirty="0" smtClean="0"/>
              <a:t>Kliknite, če želite urediti sloge besedila matrice</a:t>
            </a:r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379525F-204C-444A-9D59-E3146A4F6575}" type="datetime1">
              <a:rPr lang="sl-SI" smtClean="0"/>
              <a:pPr/>
              <a:t>4. 04. 2021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l-SI" dirty="0" smtClean="0"/>
              <a:t>Kliknite, če želite urediti sloge besedila matrice</a:t>
            </a:r>
          </a:p>
          <a:p>
            <a:pPr lvl="1" rtl="0"/>
            <a:r>
              <a:rPr lang="sl-SI" dirty="0" smtClean="0"/>
              <a:t>Druga raven</a:t>
            </a:r>
          </a:p>
          <a:p>
            <a:pPr lvl="2" rtl="0"/>
            <a:r>
              <a:rPr lang="sl-SI" dirty="0" smtClean="0"/>
              <a:t>Tretja raven</a:t>
            </a:r>
          </a:p>
          <a:p>
            <a:pPr lvl="3" rtl="0"/>
            <a:r>
              <a:rPr lang="sl-SI" dirty="0" smtClean="0"/>
              <a:t>Četrta raven</a:t>
            </a:r>
          </a:p>
          <a:p>
            <a:pPr lvl="4" rtl="0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fld id="{25113EC2-B932-4F8F-8DF4-C6808E060621}" type="datetime1">
              <a:rPr lang="sl-SI" smtClean="0"/>
              <a:pPr/>
              <a:t>4. 04. 2021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</a:defRPr>
            </a:lvl1pPr>
          </a:lstStyle>
          <a:p>
            <a:pPr rtl="0"/>
            <a:fld id="{8FDBFFB2-86D9-4B8F-A59A-553A60B94BBE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I3q9nAGnE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hyperlink" Target="http://www.najcena.si/product/92050/duca-moscati-cokoladno-jajce-iz-mlecne-cokolade-600g" TargetMode="Externa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ZhmbFTtYW8I" TargetMode="Externa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277509" cy="2793906"/>
          </a:xfrm>
        </p:spPr>
        <p:txBody>
          <a:bodyPr rtlCol="0"/>
          <a:lstStyle/>
          <a:p>
            <a:r>
              <a:rPr lang="sl-SI" dirty="0" smtClean="0"/>
              <a:t>VELIKA NOČ</a:t>
            </a:r>
            <a:endParaRPr lang="sl-SI" dirty="0"/>
          </a:p>
        </p:txBody>
      </p:sp>
      <p:pic>
        <p:nvPicPr>
          <p:cNvPr id="11266" name="Picture 2" descr="Free Easter Cliparts, Download Free Clip Art, Free Clip Art on ...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44" y="3602731"/>
            <a:ext cx="2469557" cy="246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Easter Eggs and Flowers PNG Clipart Picture | Πάσχα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301" y="4647655"/>
            <a:ext cx="204933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7513191" y="2609355"/>
            <a:ext cx="1595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latin typeface="Arial" panose="020B0604020202020204" pitchFamily="34" charset="0"/>
                <a:ea typeface="Times New Roman" panose="02020603050405020304" pitchFamily="18" charset="0"/>
              </a:rPr>
              <a:t>To je </a:t>
            </a:r>
            <a:r>
              <a:rPr lang="sl-SI" b="1" dirty="0">
                <a:latin typeface="Arial" panose="020B0604020202020204" pitchFamily="34" charset="0"/>
                <a:ea typeface="Times New Roman" panose="02020603050405020304" pitchFamily="18" charset="0"/>
              </a:rPr>
              <a:t>voščilo</a:t>
            </a:r>
            <a:r>
              <a:rPr lang="sl-SI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sl-SI" dirty="0"/>
          </a:p>
        </p:txBody>
      </p:sp>
      <p:pic>
        <p:nvPicPr>
          <p:cNvPr id="3" name="Slika 2" descr="Rezultat iskanja slik za velika noč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613" y="695319"/>
            <a:ext cx="4046563" cy="4197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5390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1214651" y="1013346"/>
            <a:ext cx="9730854" cy="3613245"/>
          </a:xfrm>
        </p:spPr>
        <p:txBody>
          <a:bodyPr rtlCol="0"/>
          <a:lstStyle/>
          <a:p>
            <a:pPr marL="45720" indent="0" algn="ctr" fontAlgn="base">
              <a:lnSpc>
                <a:spcPct val="200000"/>
              </a:lnSpc>
              <a:buNone/>
            </a:pPr>
            <a:r>
              <a:rPr lang="sl-SI" b="1" dirty="0" smtClean="0"/>
              <a:t>Velika </a:t>
            </a:r>
            <a:r>
              <a:rPr lang="sl-SI" b="1" dirty="0"/>
              <a:t>noč</a:t>
            </a:r>
            <a:r>
              <a:rPr lang="sl-SI" dirty="0"/>
              <a:t> je največji praznik krščanstva. </a:t>
            </a:r>
            <a:endParaRPr lang="sl-SI" dirty="0" smtClean="0"/>
          </a:p>
          <a:p>
            <a:pPr marL="45720" indent="0" algn="ctr" fontAlgn="base">
              <a:lnSpc>
                <a:spcPct val="200000"/>
              </a:lnSpc>
              <a:buNone/>
            </a:pPr>
            <a:r>
              <a:rPr lang="sl-SI" dirty="0" smtClean="0"/>
              <a:t>Verniki </a:t>
            </a:r>
            <a:r>
              <a:rPr lang="sl-SI" dirty="0"/>
              <a:t>se takrat spominjajo Jezusovega trpljenja, križanja in vstajenja. </a:t>
            </a:r>
          </a:p>
          <a:p>
            <a:pPr marL="45720" indent="0" algn="ctr" fontAlgn="base">
              <a:lnSpc>
                <a:spcPct val="200000"/>
              </a:lnSpc>
              <a:buNone/>
            </a:pPr>
            <a:r>
              <a:rPr lang="sl-SI" dirty="0"/>
              <a:t>To je družinski praznik in je DRUŽINA osrednji člen praznovanja po vsem svetu ne glede na versko pripadnost</a:t>
            </a:r>
            <a:r>
              <a:rPr lang="sl-SI" dirty="0" smtClean="0"/>
              <a:t>.</a:t>
            </a:r>
            <a:endParaRPr lang="sl-SI" dirty="0"/>
          </a:p>
        </p:txBody>
      </p:sp>
      <p:pic>
        <p:nvPicPr>
          <p:cNvPr id="5" name="Slika 4" descr="C:\Users\SLAĐANA\Pictures\Camera Roll\velika noč.jp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513" y="4028694"/>
            <a:ext cx="3040100" cy="2927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96" name="Picture 8" descr="Free Art Easter Cliparts, Download Free Clip Art, Free Clip Art on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978" y="5601599"/>
            <a:ext cx="987081" cy="106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92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988861" y="1600200"/>
            <a:ext cx="8591954" cy="2486025"/>
          </a:xfrm>
        </p:spPr>
        <p:txBody>
          <a:bodyPr rtlCol="0"/>
          <a:lstStyle/>
          <a:p>
            <a:pPr fontAlgn="base"/>
            <a:r>
              <a:rPr lang="sl-SI" b="1" dirty="0" smtClean="0"/>
              <a:t>KAKO SE PRAZNUJE </a:t>
            </a:r>
            <a:r>
              <a:rPr lang="sl-SI" b="1" dirty="0"/>
              <a:t>VELIKA NOČ PO SVETU?</a:t>
            </a:r>
            <a:endParaRPr lang="sl-SI" dirty="0"/>
          </a:p>
        </p:txBody>
      </p:sp>
      <p:sp>
        <p:nvSpPr>
          <p:cNvPr id="3" name="Pravokotnik 2"/>
          <p:cNvSpPr/>
          <p:nvPr/>
        </p:nvSpPr>
        <p:spPr>
          <a:xfrm>
            <a:off x="5823045" y="4310350"/>
            <a:ext cx="6096000" cy="38504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l-SI" u="sng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https</a:t>
            </a:r>
            <a:r>
              <a:rPr lang="sl-SI" u="sng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://www.youtube.com/watch?v=8I3q9nAGnE0</a:t>
            </a:r>
            <a:r>
              <a:rPr lang="sl-SI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sl-S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56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496420" y="1160155"/>
            <a:ext cx="3104178" cy="369844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sl-SI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sl-SI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SLOVENIJI</a:t>
            </a:r>
            <a:r>
              <a:rPr lang="sl-SI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verniki na veliko soboto napolnijo </a:t>
            </a:r>
            <a:r>
              <a:rPr lang="sl-SI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košare z dobrotami</a:t>
            </a:r>
            <a:r>
              <a:rPr lang="sl-SI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med katerimi ne smejo manjkati šunka, pirhi, hren, potica in kruh, ter nesejo v cerkve, kjer jih župniki </a:t>
            </a:r>
            <a:r>
              <a:rPr lang="sl-SI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(duhovniki) blagoslovijo</a:t>
            </a:r>
            <a:r>
              <a:rPr lang="sl-SI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Jedi iz </a:t>
            </a:r>
            <a:r>
              <a:rPr lang="sl-SI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 košare </a:t>
            </a:r>
            <a:r>
              <a:rPr lang="sl-SI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nato zajtrk na dan velike noči, ko se ob mizi tradicionalno zbere vsa družina.</a:t>
            </a:r>
          </a:p>
        </p:txBody>
      </p:sp>
      <p:pic>
        <p:nvPicPr>
          <p:cNvPr id="6" name="Označba mesta slike 5" descr="Koliko stanejo sestavine za potico? - 24ur.com"/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9" r="9149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79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118586"/>
              </p:ext>
            </p:extLst>
          </p:nvPr>
        </p:nvGraphicFramePr>
        <p:xfrm>
          <a:off x="1310185" y="919523"/>
          <a:ext cx="9594375" cy="3769684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404791">
                  <a:extLst>
                    <a:ext uri="{9D8B030D-6E8A-4147-A177-3AD203B41FA5}">
                      <a16:colId xmlns:a16="http://schemas.microsoft.com/office/drawing/2014/main" val="1651672918"/>
                    </a:ext>
                  </a:extLst>
                </a:gridCol>
                <a:gridCol w="2249844">
                  <a:extLst>
                    <a:ext uri="{9D8B030D-6E8A-4147-A177-3AD203B41FA5}">
                      <a16:colId xmlns:a16="http://schemas.microsoft.com/office/drawing/2014/main" val="2679557454"/>
                    </a:ext>
                  </a:extLst>
                </a:gridCol>
                <a:gridCol w="2193030">
                  <a:extLst>
                    <a:ext uri="{9D8B030D-6E8A-4147-A177-3AD203B41FA5}">
                      <a16:colId xmlns:a16="http://schemas.microsoft.com/office/drawing/2014/main" val="3347602272"/>
                    </a:ext>
                  </a:extLst>
                </a:gridCol>
                <a:gridCol w="2746710">
                  <a:extLst>
                    <a:ext uri="{9D8B030D-6E8A-4147-A177-3AD203B41FA5}">
                      <a16:colId xmlns:a16="http://schemas.microsoft.com/office/drawing/2014/main" val="703117407"/>
                    </a:ext>
                  </a:extLst>
                </a:gridCol>
              </a:tblGrid>
              <a:tr h="13185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0" dirty="0" smtClean="0">
                          <a:effectLst/>
                        </a:rPr>
                        <a:t>To je </a:t>
                      </a:r>
                      <a:r>
                        <a:rPr lang="sl-SI" sz="1600" b="1" dirty="0" smtClean="0">
                          <a:effectLst/>
                        </a:rPr>
                        <a:t>košara</a:t>
                      </a:r>
                      <a:r>
                        <a:rPr lang="sl-SI" sz="1600" b="0" dirty="0" smtClean="0">
                          <a:effectLst/>
                        </a:rPr>
                        <a:t>.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0" dirty="0" smtClean="0">
                          <a:effectLst/>
                        </a:rPr>
                        <a:t>V košaro damo jedi.</a:t>
                      </a:r>
                      <a:endParaRPr lang="sl-SI" sz="1600" b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l-SI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0" dirty="0" smtClean="0">
                          <a:effectLst/>
                        </a:rPr>
                        <a:t>To je </a:t>
                      </a:r>
                      <a:r>
                        <a:rPr lang="sl-SI" sz="1600" b="1" dirty="0" smtClean="0">
                          <a:effectLst/>
                        </a:rPr>
                        <a:t>potica</a:t>
                      </a:r>
                      <a:r>
                        <a:rPr lang="sl-SI" sz="1600" b="0" dirty="0" smtClean="0">
                          <a:effectLst/>
                        </a:rPr>
                        <a:t>.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0" dirty="0" smtClean="0">
                          <a:effectLst/>
                        </a:rPr>
                        <a:t>Potico pečemo za veliko noč.</a:t>
                      </a:r>
                      <a:endParaRPr lang="sl-SI" sz="1600" b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l-SI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0" dirty="0" smtClean="0">
                          <a:effectLst/>
                        </a:rPr>
                        <a:t>To je </a:t>
                      </a:r>
                      <a:r>
                        <a:rPr lang="sl-SI" sz="1600" b="1" dirty="0" smtClean="0">
                          <a:effectLst/>
                        </a:rPr>
                        <a:t>šunka</a:t>
                      </a:r>
                      <a:r>
                        <a:rPr lang="sl-SI" sz="1600" b="0" dirty="0" smtClean="0">
                          <a:effectLst/>
                        </a:rPr>
                        <a:t>.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0" dirty="0" smtClean="0">
                          <a:effectLst/>
                        </a:rPr>
                        <a:t>Šunka je svinjsko meso.</a:t>
                      </a:r>
                      <a:endParaRPr lang="sl-SI" sz="1600" b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l-SI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0" dirty="0" smtClean="0">
                          <a:effectLst/>
                        </a:rPr>
                        <a:t>To je </a:t>
                      </a:r>
                      <a:r>
                        <a:rPr lang="sl-SI" sz="1600" b="1" dirty="0" smtClean="0">
                          <a:effectLst/>
                        </a:rPr>
                        <a:t>hren</a:t>
                      </a:r>
                      <a:r>
                        <a:rPr lang="sl-SI" sz="1600" b="0" dirty="0" smtClean="0">
                          <a:effectLst/>
                        </a:rPr>
                        <a:t>.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0" dirty="0" smtClean="0">
                          <a:effectLst/>
                        </a:rPr>
                        <a:t>Hren je grenkega okusa.</a:t>
                      </a:r>
                      <a:endParaRPr lang="sl-SI" sz="1600" b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l-SI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7287830"/>
                  </a:ext>
                </a:extLst>
              </a:tr>
              <a:tr h="23066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l-S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l-S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l-S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l-S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6794253"/>
                  </a:ext>
                </a:extLst>
              </a:tr>
            </a:tbl>
          </a:graphicData>
        </a:graphic>
      </p:graphicFrame>
      <p:pic>
        <p:nvPicPr>
          <p:cNvPr id="2052" name="Slika 8" descr="Rezultat iskanja slik za košar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883" y="2490381"/>
            <a:ext cx="2137661" cy="184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Slika 9" descr="Rezultat iskanja slik za pot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242" y="2490380"/>
            <a:ext cx="2169085" cy="184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Slika 7" descr="Rezultat iskanja slik za prekajeno meso za &amp;zcaron;eg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024" y="2490379"/>
            <a:ext cx="1849607" cy="184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Slika 12" descr="Rezultat iskanja slik za hren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328" y="2749686"/>
            <a:ext cx="2518498" cy="1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Easter Eggs and Flowers PNG Clipart Picture | Πάσχα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18" y="5001281"/>
            <a:ext cx="204933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300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7229"/>
              </p:ext>
            </p:extLst>
          </p:nvPr>
        </p:nvGraphicFramePr>
        <p:xfrm>
          <a:off x="2686143" y="226469"/>
          <a:ext cx="6416913" cy="2827133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3277929">
                  <a:extLst>
                    <a:ext uri="{9D8B030D-6E8A-4147-A177-3AD203B41FA5}">
                      <a16:colId xmlns:a16="http://schemas.microsoft.com/office/drawing/2014/main" val="2453832374"/>
                    </a:ext>
                  </a:extLst>
                </a:gridCol>
                <a:gridCol w="3138984">
                  <a:extLst>
                    <a:ext uri="{9D8B030D-6E8A-4147-A177-3AD203B41FA5}">
                      <a16:colId xmlns:a16="http://schemas.microsoft.com/office/drawing/2014/main" val="923185617"/>
                    </a:ext>
                  </a:extLst>
                </a:gridCol>
              </a:tblGrid>
              <a:tr h="11128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0" dirty="0" smtClean="0">
                          <a:effectLst/>
                        </a:rPr>
                        <a:t>To je </a:t>
                      </a:r>
                      <a:r>
                        <a:rPr lang="sl-SI" sz="1600" b="1" dirty="0" smtClean="0">
                          <a:effectLst/>
                        </a:rPr>
                        <a:t>kruh.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0" dirty="0" smtClean="0">
                          <a:effectLst/>
                        </a:rPr>
                        <a:t>Doma spečemo kruh.</a:t>
                      </a:r>
                      <a:endParaRPr lang="sl-SI" sz="1600" b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l-SI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0" dirty="0" smtClean="0">
                          <a:effectLst/>
                        </a:rPr>
                        <a:t>To so </a:t>
                      </a:r>
                      <a:r>
                        <a:rPr lang="sl-SI" sz="1600" b="1" dirty="0" smtClean="0">
                          <a:effectLst/>
                        </a:rPr>
                        <a:t>PIRHI</a:t>
                      </a:r>
                      <a:r>
                        <a:rPr lang="sl-SI" sz="1600" b="0" dirty="0" smtClean="0">
                          <a:effectLst/>
                        </a:rPr>
                        <a:t> ali </a:t>
                      </a:r>
                      <a:r>
                        <a:rPr lang="sl-SI" sz="1600" b="1" dirty="0" smtClean="0">
                          <a:effectLst/>
                        </a:rPr>
                        <a:t>PISANICE</a:t>
                      </a:r>
                      <a:r>
                        <a:rPr lang="sl-SI" sz="1600" b="0" dirty="0" smtClean="0">
                          <a:effectLst/>
                        </a:rPr>
                        <a:t>.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0" dirty="0" smtClean="0">
                          <a:effectLst/>
                        </a:rPr>
                        <a:t>Pirhi so barvana kuhana jajca. </a:t>
                      </a:r>
                      <a:endParaRPr lang="sl-SI" sz="1600" b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l-SI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2577004"/>
                  </a:ext>
                </a:extLst>
              </a:tr>
              <a:tr h="17143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l-S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l-S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4915206"/>
                  </a:ext>
                </a:extLst>
              </a:tr>
            </a:tbl>
          </a:graphicData>
        </a:graphic>
      </p:graphicFrame>
      <p:pic>
        <p:nvPicPr>
          <p:cNvPr id="3073" name="Slika 6" descr="Povezana slik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BAC6BC"/>
              </a:clrFrom>
              <a:clrTo>
                <a:srgbClr val="BAC6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71" y="1478507"/>
            <a:ext cx="1968975" cy="148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Slika 14" descr="Rezultat iskanja slik za kru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939" y="1437929"/>
            <a:ext cx="2090574" cy="155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685665"/>
              </p:ext>
            </p:extLst>
          </p:nvPr>
        </p:nvGraphicFramePr>
        <p:xfrm>
          <a:off x="2686144" y="3111689"/>
          <a:ext cx="6416913" cy="2961565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3318871">
                  <a:extLst>
                    <a:ext uri="{9D8B030D-6E8A-4147-A177-3AD203B41FA5}">
                      <a16:colId xmlns:a16="http://schemas.microsoft.com/office/drawing/2014/main" val="2594096434"/>
                    </a:ext>
                  </a:extLst>
                </a:gridCol>
                <a:gridCol w="3098042">
                  <a:extLst>
                    <a:ext uri="{9D8B030D-6E8A-4147-A177-3AD203B41FA5}">
                      <a16:colId xmlns:a16="http://schemas.microsoft.com/office/drawing/2014/main" val="527190350"/>
                    </a:ext>
                  </a:extLst>
                </a:gridCol>
              </a:tblGrid>
              <a:tr h="11011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0" dirty="0" smtClean="0">
                          <a:effectLst/>
                        </a:rPr>
                        <a:t>To je </a:t>
                      </a:r>
                      <a:r>
                        <a:rPr lang="sl-SI" sz="1600" b="1" dirty="0" smtClean="0">
                          <a:effectLst/>
                        </a:rPr>
                        <a:t>prtiček</a:t>
                      </a:r>
                      <a:r>
                        <a:rPr lang="sl-SI" sz="1600" b="0" dirty="0" smtClean="0">
                          <a:effectLst/>
                        </a:rPr>
                        <a:t>.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0" dirty="0" smtClean="0">
                          <a:effectLst/>
                        </a:rPr>
                        <a:t>Prtiček je majhen prt.</a:t>
                      </a:r>
                      <a:endParaRPr lang="sl-SI" sz="1600" b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l-SI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600" b="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600" b="0" dirty="0" smtClean="0">
                          <a:effectLst/>
                        </a:rPr>
                        <a:t>Košaro pokrijemo s prtičkom.</a:t>
                      </a:r>
                      <a:endParaRPr lang="sl-SI" sz="1600" b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l-SI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4562383"/>
                  </a:ext>
                </a:extLst>
              </a:tr>
              <a:tr h="186045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l-S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l-S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9064050"/>
                  </a:ext>
                </a:extLst>
              </a:tr>
            </a:tbl>
          </a:graphicData>
        </a:graphic>
      </p:graphicFrame>
      <p:pic>
        <p:nvPicPr>
          <p:cNvPr id="3076" name="Slika 4" descr="Povezana sli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939" y="4355692"/>
            <a:ext cx="2114205" cy="158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Slika 23" descr="Rezultat iskanja slik za pokrita velikono&amp;ccaron;na košar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880" y="4292492"/>
            <a:ext cx="2211558" cy="164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ree Easter Cliparts, Download Free Clip Art, Free Clip Art on ...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88443"/>
            <a:ext cx="2469557" cy="246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859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165196"/>
              </p:ext>
            </p:extLst>
          </p:nvPr>
        </p:nvGraphicFramePr>
        <p:xfrm>
          <a:off x="1226502" y="597146"/>
          <a:ext cx="9732650" cy="4286826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3243512">
                  <a:extLst>
                    <a:ext uri="{9D8B030D-6E8A-4147-A177-3AD203B41FA5}">
                      <a16:colId xmlns:a16="http://schemas.microsoft.com/office/drawing/2014/main" val="3530472874"/>
                    </a:ext>
                  </a:extLst>
                </a:gridCol>
                <a:gridCol w="3244569">
                  <a:extLst>
                    <a:ext uri="{9D8B030D-6E8A-4147-A177-3AD203B41FA5}">
                      <a16:colId xmlns:a16="http://schemas.microsoft.com/office/drawing/2014/main" val="3452759170"/>
                    </a:ext>
                  </a:extLst>
                </a:gridCol>
                <a:gridCol w="3244569">
                  <a:extLst>
                    <a:ext uri="{9D8B030D-6E8A-4147-A177-3AD203B41FA5}">
                      <a16:colId xmlns:a16="http://schemas.microsoft.com/office/drawing/2014/main" val="3619956681"/>
                    </a:ext>
                  </a:extLst>
                </a:gridCol>
              </a:tblGrid>
              <a:tr h="12602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0" dirty="0" smtClean="0">
                          <a:effectLst/>
                        </a:rPr>
                        <a:t>To je </a:t>
                      </a:r>
                      <a:r>
                        <a:rPr lang="sl-SI" sz="1600" b="1" dirty="0" smtClean="0">
                          <a:effectLst/>
                        </a:rPr>
                        <a:t>cerkev</a:t>
                      </a:r>
                      <a:r>
                        <a:rPr lang="sl-SI" sz="1600" b="0" dirty="0" smtClean="0">
                          <a:effectLst/>
                        </a:rPr>
                        <a:t>.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0" dirty="0" smtClean="0">
                          <a:effectLst/>
                        </a:rPr>
                        <a:t>Ljudje odnesejo košare z dobrotami v cerkev.</a:t>
                      </a:r>
                      <a:endParaRPr lang="sl-SI" sz="1600" b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l-SI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600" b="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600" b="0" dirty="0" smtClean="0">
                          <a:effectLst/>
                        </a:rPr>
                        <a:t>To je </a:t>
                      </a:r>
                      <a:r>
                        <a:rPr lang="sl-SI" sz="1600" b="1" dirty="0" smtClean="0">
                          <a:effectLst/>
                        </a:rPr>
                        <a:t>duhovnik</a:t>
                      </a:r>
                      <a:r>
                        <a:rPr lang="sl-SI" sz="1600" b="0" dirty="0" smtClean="0">
                          <a:effectLst/>
                        </a:rPr>
                        <a:t> ali župnik.</a:t>
                      </a:r>
                      <a:endParaRPr lang="sl-SI" sz="1600" b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l-SI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l-SI" sz="160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 smtClean="0">
                          <a:effectLst/>
                        </a:rPr>
                        <a:t>Blagoslov</a:t>
                      </a:r>
                      <a:r>
                        <a:rPr lang="sl-SI" sz="1600" b="0" dirty="0" smtClean="0">
                          <a:effectLst/>
                        </a:rPr>
                        <a:t> jedi v cerkvi.</a:t>
                      </a:r>
                      <a:endParaRPr lang="sl-SI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9655943"/>
                  </a:ext>
                </a:extLst>
              </a:tr>
              <a:tr h="28237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l-S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l-S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 smtClean="0">
                          <a:effectLst/>
                        </a:rPr>
                        <a:t>.</a:t>
                      </a:r>
                      <a:endParaRPr lang="sl-S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6523422"/>
                  </a:ext>
                </a:extLst>
              </a:tr>
            </a:tbl>
          </a:graphicData>
        </a:graphic>
      </p:graphicFrame>
      <p:pic>
        <p:nvPicPr>
          <p:cNvPr id="4099" name="Slika 24" descr="Rezultat iskanja slik za cerk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277" y="2360064"/>
            <a:ext cx="3002648" cy="201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Slika 2" descr="Rezultat iskanja slik za duhovn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082" y="2360064"/>
            <a:ext cx="1180265" cy="201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Slika 15" descr="Rezultat iskanja slik za prekajeno meso za &amp;zcaron;eg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036" y="2362509"/>
            <a:ext cx="2937042" cy="201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Easter Eggs and Flowers PNG Clipart Picture | Πάσχα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484" y="4946690"/>
            <a:ext cx="204933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126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166109"/>
              </p:ext>
            </p:extLst>
          </p:nvPr>
        </p:nvGraphicFramePr>
        <p:xfrm>
          <a:off x="984009" y="1130718"/>
          <a:ext cx="10080000" cy="3248535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520000">
                  <a:extLst>
                    <a:ext uri="{9D8B030D-6E8A-4147-A177-3AD203B41FA5}">
                      <a16:colId xmlns:a16="http://schemas.microsoft.com/office/drawing/2014/main" val="131918539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val="1117247965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val="1997824256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val="1679327576"/>
                    </a:ext>
                  </a:extLst>
                </a:gridCol>
              </a:tblGrid>
              <a:tr h="10034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0" dirty="0" smtClean="0">
                          <a:effectLst/>
                        </a:rPr>
                        <a:t>To je </a:t>
                      </a:r>
                      <a:r>
                        <a:rPr lang="sl-SI" sz="1600" b="1" dirty="0" smtClean="0">
                          <a:effectLst/>
                        </a:rPr>
                        <a:t>butara</a:t>
                      </a:r>
                      <a:r>
                        <a:rPr lang="sl-SI" sz="1600" b="0" dirty="0" smtClean="0">
                          <a:effectLst/>
                        </a:rPr>
                        <a:t>.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0" dirty="0" smtClean="0">
                          <a:effectLst/>
                        </a:rPr>
                        <a:t>Butara je pisana.</a:t>
                      </a:r>
                      <a:endParaRPr lang="sl-SI" sz="1600" b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l-SI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600" b="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600" b="0" dirty="0" smtClean="0">
                          <a:effectLst/>
                        </a:rPr>
                        <a:t>To je </a:t>
                      </a:r>
                      <a:r>
                        <a:rPr lang="sl-SI" sz="1600" b="1" dirty="0" smtClean="0">
                          <a:effectLst/>
                        </a:rPr>
                        <a:t>zajček</a:t>
                      </a:r>
                      <a:r>
                        <a:rPr lang="sl-SI" sz="1600" b="0" dirty="0" smtClean="0">
                          <a:effectLst/>
                        </a:rPr>
                        <a:t>.</a:t>
                      </a:r>
                      <a:endParaRPr lang="sl-SI" sz="1600" b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l-SI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600" b="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600" b="0" dirty="0" smtClean="0">
                          <a:effectLst/>
                        </a:rPr>
                        <a:t>To je </a:t>
                      </a:r>
                      <a:r>
                        <a:rPr lang="sl-SI" sz="1600" b="1" dirty="0" smtClean="0">
                          <a:effectLst/>
                        </a:rPr>
                        <a:t>piščanček</a:t>
                      </a:r>
                      <a:r>
                        <a:rPr lang="sl-SI" sz="1600" b="0" dirty="0" smtClean="0">
                          <a:effectLst/>
                        </a:rPr>
                        <a:t>.</a:t>
                      </a:r>
                      <a:endParaRPr lang="sl-SI" sz="1600" b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l-SI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0" dirty="0" smtClean="0">
                          <a:effectLst/>
                        </a:rPr>
                        <a:t>To so </a:t>
                      </a:r>
                      <a:r>
                        <a:rPr lang="sl-SI" sz="1600" b="1" dirty="0" smtClean="0">
                          <a:effectLst/>
                        </a:rPr>
                        <a:t>čokoladna jajca</a:t>
                      </a:r>
                      <a:r>
                        <a:rPr lang="sl-SI" sz="1600" b="0" dirty="0" smtClean="0">
                          <a:effectLst/>
                        </a:rPr>
                        <a:t>.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0" dirty="0" smtClean="0">
                          <a:effectLst/>
                        </a:rPr>
                        <a:t>V jajcih je presenečenje.</a:t>
                      </a:r>
                      <a:endParaRPr lang="sl-SI" sz="1600" b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l-SI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8318812"/>
                  </a:ext>
                </a:extLst>
              </a:tr>
              <a:tr h="21512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l-S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l-S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l-S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l-S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5441236"/>
                  </a:ext>
                </a:extLst>
              </a:tr>
            </a:tbl>
          </a:graphicData>
        </a:graphic>
      </p:graphicFrame>
      <p:pic>
        <p:nvPicPr>
          <p:cNvPr id="5124" name="Slika 26" descr="Rezultat iskanja slik za velikonočna butar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09" y="2458990"/>
            <a:ext cx="2533416" cy="166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Slika 27" descr="1F0A00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71"/>
          <a:stretch>
            <a:fillRect/>
          </a:stretch>
        </p:blipFill>
        <p:spPr bwMode="auto">
          <a:xfrm>
            <a:off x="3778120" y="2458990"/>
            <a:ext cx="1862839" cy="166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Slika 3" descr="Papirnate serviete velikonočne piščančka pirhi in spomladansko cvetje 33x33  20k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29"/>
          <a:stretch>
            <a:fillRect/>
          </a:stretch>
        </p:blipFill>
        <p:spPr bwMode="auto">
          <a:xfrm>
            <a:off x="6395455" y="2458990"/>
            <a:ext cx="1885475" cy="166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Slika 30" descr="Rezultat iskanja slik za čokoladno  jajc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555" y="2458990"/>
            <a:ext cx="1665808" cy="166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Easter Eggs and Flowers PNG Clipart Picture | Πάσχα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75" y="4807525"/>
            <a:ext cx="204933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136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Easter Day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268" y="465028"/>
            <a:ext cx="2964890" cy="2041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lika 2" descr="Auguri di Buona Pasqua - Comune di Usseglio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20"/>
          <a:stretch/>
        </p:blipFill>
        <p:spPr bwMode="auto">
          <a:xfrm>
            <a:off x="4986935" y="489158"/>
            <a:ext cx="2646101" cy="20172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Slika 3" descr="Sretan Uskr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814" y="489158"/>
            <a:ext cx="2488100" cy="201723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ravokotnik 4"/>
          <p:cNvSpPr/>
          <p:nvPr/>
        </p:nvSpPr>
        <p:spPr>
          <a:xfrm>
            <a:off x="1252268" y="2610779"/>
            <a:ext cx="9638646" cy="1304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l-SI" dirty="0">
                <a:latin typeface="Arial" panose="020B0604020202020204" pitchFamily="34" charset="0"/>
                <a:ea typeface="Times New Roman" panose="02020603050405020304" pitchFamily="18" charset="0"/>
              </a:rPr>
              <a:t>Kako se reče velika noč v </a:t>
            </a:r>
            <a:r>
              <a:rPr lang="sl-SI" b="1" dirty="0">
                <a:latin typeface="Arial" panose="020B0604020202020204" pitchFamily="34" charset="0"/>
                <a:ea typeface="Times New Roman" panose="02020603050405020304" pitchFamily="18" charset="0"/>
              </a:rPr>
              <a:t>tvojem jeziku</a:t>
            </a:r>
            <a:r>
              <a:rPr lang="sl-SI" dirty="0"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sl-S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l-SI" b="1" dirty="0">
                <a:latin typeface="Arial" panose="020B0604020202020204" pitchFamily="34" charset="0"/>
                <a:ea typeface="Times New Roman" panose="02020603050405020304" pitchFamily="18" charset="0"/>
              </a:rPr>
              <a:t>Praznike</a:t>
            </a:r>
            <a:r>
              <a:rPr lang="sl-SI" dirty="0">
                <a:latin typeface="Arial" panose="020B0604020202020204" pitchFamily="34" charset="0"/>
                <a:ea typeface="Times New Roman" panose="02020603050405020304" pitchFamily="18" charset="0"/>
              </a:rPr>
              <a:t> v slovenščini pišemo z </a:t>
            </a:r>
            <a:r>
              <a:rPr lang="sl-SI" b="1" dirty="0">
                <a:latin typeface="Arial" panose="020B0604020202020204" pitchFamily="34" charset="0"/>
                <a:ea typeface="Times New Roman" panose="02020603050405020304" pitchFamily="18" charset="0"/>
              </a:rPr>
              <a:t>malo začetnico</a:t>
            </a:r>
            <a:r>
              <a:rPr lang="sl-SI" dirty="0">
                <a:latin typeface="Arial" panose="020B0604020202020204" pitchFamily="34" charset="0"/>
                <a:ea typeface="Times New Roman" panose="02020603050405020304" pitchFamily="18" charset="0"/>
              </a:rPr>
              <a:t>. Npr. velika noč, novo leto, dan državnosti.</a:t>
            </a:r>
            <a:endParaRPr lang="sl-S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l-SI" dirty="0">
                <a:latin typeface="Arial" panose="020B0604020202020204" pitchFamily="34" charset="0"/>
                <a:ea typeface="Times New Roman" panose="02020603050405020304" pitchFamily="18" charset="0"/>
              </a:rPr>
              <a:t>Kako praznujete veliko noč? Katere praznike praznujete vi?</a:t>
            </a:r>
            <a:endParaRPr lang="sl-S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1252268" y="4506149"/>
            <a:ext cx="9638646" cy="857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l-SI" dirty="0">
                <a:latin typeface="Arial" panose="020B0604020202020204" pitchFamily="34" charset="0"/>
                <a:ea typeface="Times New Roman" panose="02020603050405020304" pitchFamily="18" charset="0"/>
              </a:rPr>
              <a:t>Priprave na veliko noč (</a:t>
            </a:r>
            <a:r>
              <a:rPr lang="sl-SI" dirty="0" err="1">
                <a:latin typeface="Arial" panose="020B0604020202020204" pitchFamily="34" charset="0"/>
                <a:ea typeface="Times New Roman" panose="02020603050405020304" pitchFamily="18" charset="0"/>
              </a:rPr>
              <a:t>Infodrom</a:t>
            </a:r>
            <a:r>
              <a:rPr lang="sl-SI" dirty="0">
                <a:latin typeface="Arial" panose="020B0604020202020204" pitchFamily="34" charset="0"/>
                <a:ea typeface="Times New Roman" panose="02020603050405020304" pitchFamily="18" charset="0"/>
              </a:rPr>
              <a:t>: Velika noč)</a:t>
            </a:r>
            <a:endParaRPr lang="sl-S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l-SI" u="sng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5"/>
              </a:rPr>
              <a:t>https://www.youtube.com/watch?v=ZhmbFTtYW8I</a:t>
            </a:r>
            <a:r>
              <a:rPr lang="sl-SI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sl-S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805835"/>
      </p:ext>
    </p:extLst>
  </p:cSld>
  <p:clrMapOvr>
    <a:masterClrMapping/>
  </p:clrMapOvr>
</p:sld>
</file>

<file path=ppt/theme/theme1.xml><?xml version="1.0" encoding="utf-8"?>
<a:theme xmlns:a="http://schemas.openxmlformats.org/drawingml/2006/main" name="Otroci, ki se igrajo 16 x 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264_TF03461883" id="{6B830917-A5E0-4A5A-A96A-91E85BA7B64B}" vid="{A5567F6B-EA14-4C0A-B1A6-C777298492DD}"/>
    </a:ext>
  </a:extLst>
</a:theme>
</file>

<file path=ppt/theme/theme2.xml><?xml version="1.0" encoding="utf-8"?>
<a:theme xmlns:a="http://schemas.openxmlformats.org/drawingml/2006/main" name="Officeova tema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Načrt šolske predstavitve z motivom otrok, ki se igrajo (ilustracija, širokozaslonsko)</Template>
  <TotalTime>176</TotalTime>
  <Words>289</Words>
  <Application>Microsoft Office PowerPoint</Application>
  <PresentationFormat>Širokozaslonsko</PresentationFormat>
  <Paragraphs>47</Paragraphs>
  <Slides>10</Slides>
  <Notes>3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5" baseType="lpstr">
      <vt:lpstr>Arial</vt:lpstr>
      <vt:lpstr>Euphemia</vt:lpstr>
      <vt:lpstr>Times New Roman</vt:lpstr>
      <vt:lpstr>Wingdings</vt:lpstr>
      <vt:lpstr>Otroci, ki se igrajo 16 x 9</vt:lpstr>
      <vt:lpstr>VELIKA NOČ</vt:lpstr>
      <vt:lpstr>PowerPointova predstavitev</vt:lpstr>
      <vt:lpstr>KAKO SE PRAZNUJE VELIKA NOČ PO SVETU?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VELIKA NOČ</dc:title>
  <dc:creator>SLAĐANA</dc:creator>
  <cp:lastModifiedBy>Windows User</cp:lastModifiedBy>
  <cp:revision>30</cp:revision>
  <dcterms:created xsi:type="dcterms:W3CDTF">2020-04-02T21:31:43Z</dcterms:created>
  <dcterms:modified xsi:type="dcterms:W3CDTF">2021-04-04T10:03:48Z</dcterms:modified>
</cp:coreProperties>
</file>