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73" r:id="rId5"/>
    <p:sldId id="262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11-25T07:58:33.33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66FD408-E9BA-4201-96A8-7AD12A27664A}" emma:medium="tactile" emma:mode="ink">
          <msink:context xmlns:msink="http://schemas.microsoft.com/ink/2010/main" type="writingRegion" rotatedBoundingBox="5980,9698 6434,9698 6434,10359 5980,10359"/>
        </emma:interpretation>
      </emma:emma>
    </inkml:annotationXML>
    <inkml:traceGroup>
      <inkml:annotationXML>
        <emma:emma xmlns:emma="http://www.w3.org/2003/04/emma" version="1.0">
          <emma:interpretation id="{5E981465-E97A-4616-8FC7-76C8BA05ED52}" emma:medium="tactile" emma:mode="ink">
            <msink:context xmlns:msink="http://schemas.microsoft.com/ink/2010/main" type="paragraph" rotatedBoundingBox="5980,9698 6434,9698 6434,10359 5980,103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922D1C-23A8-460B-944F-AF94D1E29813}" emma:medium="tactile" emma:mode="ink">
              <msink:context xmlns:msink="http://schemas.microsoft.com/ink/2010/main" type="line" rotatedBoundingBox="5980,9698 6434,9698 6434,10359 5980,10359"/>
            </emma:interpretation>
          </emma:emma>
        </inkml:annotationXML>
        <inkml:traceGroup>
          <inkml:annotationXML>
            <emma:emma xmlns:emma="http://www.w3.org/2003/04/emma" version="1.0">
              <emma:interpretation id="{EE38E386-8BE1-4B12-9FEB-E33F71DE366F}" emma:medium="tactile" emma:mode="ink">
                <msink:context xmlns:msink="http://schemas.microsoft.com/ink/2010/main" type="inkWord" rotatedBoundingBox="5980,9698 6434,9698 6434,10359 5980,1035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5727-2356 0</inkml:trace>
          <inkml:trace contextRef="#ctx0" brushRef="#br0" timeOffset="-1210.5146">5288-2610 0,'0'-23'250,"0"0"-234,23 23 0,-23-23-1,0 0 17,23 23-32,-23-23 15,0 0 1,0 0 15,23 23-15,-23-23 15,24 23-31,-24-23 16,0-1 46,0 1-15,23 23-16,-23-23 0,0 0 1,23 23-1,-23-23-15,0 0 62,0 0-31,23 23-47,-23-23 125,23 23-110,0 0 79,0 0-16,-23 23-62,0 0 46,23-23-46,-23 23-1,0 0 17,23 0-17,-23 0 17,0 0-1,0 1 0,0-1-15,0 0 15,0 0-15,0 0 15,0 0-31,0 0 31,0 0-15,0 0 15,0 0 0,0 0 47,0 1-31,0-1 31,0 0-46,0 0-1,0 0 0,0 0 47,0 0-62,0 0 15,0 0-15,0 0 46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11-25T08:07:55.39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8958C57-404C-40A1-A656-9C58B62945B2}" emma:medium="tactile" emma:mode="ink">
          <msink:context xmlns:msink="http://schemas.microsoft.com/ink/2010/main" type="writingRegion" rotatedBoundingBox="6003,12746 6665,12746 6665,13430 6003,13430"/>
        </emma:interpretation>
      </emma:emma>
    </inkml:annotationXML>
    <inkml:traceGroup>
      <inkml:annotationXML>
        <emma:emma xmlns:emma="http://www.w3.org/2003/04/emma" version="1.0">
          <emma:interpretation id="{D0B1D69F-35D8-40E2-B7D7-712635612E64}" emma:medium="tactile" emma:mode="ink">
            <msink:context xmlns:msink="http://schemas.microsoft.com/ink/2010/main" type="paragraph" rotatedBoundingBox="6003,12746 6665,12746 6665,13430 6003,134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463851-1C60-4E75-B6A4-724F2B9AA8B0}" emma:medium="tactile" emma:mode="ink">
              <msink:context xmlns:msink="http://schemas.microsoft.com/ink/2010/main" type="line" rotatedBoundingBox="6003,12746 6665,12746 6665,13430 6003,13430"/>
            </emma:interpretation>
          </emma:emma>
        </inkml:annotationXML>
        <inkml:traceGroup>
          <inkml:annotationXML>
            <emma:emma xmlns:emma="http://www.w3.org/2003/04/emma" version="1.0">
              <emma:interpretation id="{65740F95-BC33-49F8-AA53-E578EF9D13CB}" emma:medium="tactile" emma:mode="ink">
                <msink:context xmlns:msink="http://schemas.microsoft.com/ink/2010/main" type="inkWord" rotatedBoundingBox="6003,12746 6442,12746 6442,13392 6003,1339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0,'0'23'140,"0"0"-124,0 0 0,0 23-1,0-23 1,0 24-16,0-24 15,0 23 1,0-23-16,0 0 16,0 0-16,0 0 15,0 0-15,0 23 16,0-22 0,0-1-16,0 0 15,0 0 1,0 0 15,23-23 78,0 0-93,1 0 0,22 0-1,-23 0 1,0 0 0,0 0-1,0 0-15,0 0 16,0 0-16,0 0 15,0 0 1,1 0 0,-1-23-1,0 23 1,0 0 0,0 0 15,0 0 0</inkml:trace>
          <inkml:trace contextRef="#ctx0" brushRef="#br0" timeOffset="1602.5915">139 277 0,'0'23'109,"0"0"-93,0 0 0,0 0-1,0 0 1,0 0-1,0 1 17,0-1-17,0 0 1,0 0 0,0 0 15,0 0-16,0 0 17,0 0-17,0 0 32,0 0 31</inkml:trace>
        </inkml:traceGroup>
        <inkml:traceGroup>
          <inkml:annotationXML>
            <emma:emma xmlns:emma="http://www.w3.org/2003/04/emma" version="1.0">
              <emma:interpretation id="{3D44C864-2266-42D1-A860-67FD3E5A54D2}" emma:medium="tactile" emma:mode="ink">
                <msink:context xmlns:msink="http://schemas.microsoft.com/ink/2010/main" type="inkWord" rotatedBoundingBox="6650,13415 6665,13415 6665,13430 6650,13430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:</emma:literal>
                </emma:interpretation>
                <emma:interpretation id="interp3" emma:lang="" emma:confidence="0">
                  <emma:literal>?</emma:literal>
                </emma:interpretation>
                <emma:interpretation id="interp4" emma:lang="" emma:confidence="0">
                  <emma:literal>'</emma:literal>
                </emma:interpretation>
                <emma:interpretation id="interp5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2548.6297">647 669 0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11-25T08:15:59.981"/>
    </inkml:context>
    <inkml:brush xml:id="br0">
      <inkml:brushProperty name="width" value="0.23333" units="cm"/>
      <inkml:brushProperty name="height" value="0.46667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0,'23'0'110,"0"0"-95,0 0-15,0 0 16,1 0-16,-1 0 0,0 23 15,0 0 1,23-23-16,0 0 16,-23 0-16,0 0 15,0 23-15,24-23 16,-24 0-16,0 0 16,23 0-16,0 0 15,-23 0-15,0 0 16,24 0-16,-24 0 15,0 0-15,0 0 16,23 0-16,-23 0 16,23 0-1,-23 0-15,0 0 16,1 0 0,-1 0-16,0 0 15,0 0-15,0 0 16,0 0-16,23 0 15,0 0-15,-23 0 16,24 0-16,-24 0 16,23 0-16,0 0 15,-23 0-15,23 0 16,-23 0-16,1 0 16,-1 0-16,0 0 15,0 0-15,0 0 16,0 0-1,23 0-15,-46-23 0,23 23 16,0 0-16,0 0 16,1 0-1,-1 0-15,0 0 16,0 0-16,23 0 16,-23 0-1,0 0-15,0 0 16,23 0-16,-22 0 15,-1 0 1,23 0 0,-23 0-1,23 0 1,-23 0 0,0 0-16,23 0 15,-22 0 16,-1 0-31,0 0 16,0 0 15,0 0 1,0 0-1,0 0-31,0 0 31,0 0-15,0 0-1,0 0 1,1 0 15,-1 0 16,0 0 0,0 0-16,0 0 16,0 0-16,0 0 1,0 0-17,0 0 32,0 0-31,-23-23-1,23 23 1,1 0 46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11-25T08:16:27.398"/>
    </inkml:context>
    <inkml:brush xml:id="br0">
      <inkml:brushProperty name="width" value="0.23333" units="cm"/>
      <inkml:brushProperty name="height" value="0.46667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0 118 0,'23'0'140,"0"0"-124,0 0-1,0 0 1,0 0 0,0 0-1,0 0-15,0 0 16,0 0 0,0 0-1,1 0-15,22 0 16,-23 0-1,0 0 1,0 0-16,0 0 16,0 0-1,0 0 1,0 0-16,0 0 16,1 0-1,-1 0 1,0 0-1,-23-23-15,23 23 16,0 0 0,0 0-1,0 0-15,-23-23 16,23 23 0,0 0-1,0 0-15,0 0 16,1 0-1,-1 0-15,23 0 16,-23 0 0,0 0-1,0-23 1,0 23-16,0 0 16,0 0-1,0 0 1,1 0-1,-1 0 1,0 0 0,0 0-16,0 0 15,0 0 1,0 0 0,0 0-1,0 0 1,0 0-16,0 0 15,1 0-15,-1 0 16,0 0 0,0 0-16,0 0 15,0 0-15,0 0 16,0 0 0,23 0-16,1 0 15,-24 0 1,0 0-16,0 0 15,0 0-15,0 0 16,0 0-16,0 0 16,0 0-16,0 0 15,0 0 1,1 0 15,-1 0 0,0 0 1,0 0-1,0 0-15,0 0-16,0 0 15,0 0 16,0 0-15,0 0-16,0 0 16,24 0-1,-24 0 1,23 0 0,0 0-16,-23 0 15,0 0-15,23 0 16,1 0-16,-24 0 15,0 0 1,0 0-16,0 0 16,0 0-1,0 0 1,0 0 15,0 0 0,0 0 1,1 0-17,-1 0 1,0 0 15,0 0 16,0 23 16,0-23-48,0 0 141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11-25T08:30:36.98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69BD-0809-4948-861D-C431BC0CE0F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A3C92-0C96-4905-92A5-1C5F55D2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56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69BD-0809-4948-861D-C431BC0CE0F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A3C92-0C96-4905-92A5-1C5F55D2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48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69BD-0809-4948-861D-C431BC0CE0F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A3C92-0C96-4905-92A5-1C5F55D2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4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69BD-0809-4948-861D-C431BC0CE0F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A3C92-0C96-4905-92A5-1C5F55D2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69BD-0809-4948-861D-C431BC0CE0F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A3C92-0C96-4905-92A5-1C5F55D2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8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69BD-0809-4948-861D-C431BC0CE0F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A3C92-0C96-4905-92A5-1C5F55D2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9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69BD-0809-4948-861D-C431BC0CE0F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A3C92-0C96-4905-92A5-1C5F55D2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4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69BD-0809-4948-861D-C431BC0CE0F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A3C92-0C96-4905-92A5-1C5F55D2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4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69BD-0809-4948-861D-C431BC0CE0F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A3C92-0C96-4905-92A5-1C5F55D2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7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69BD-0809-4948-861D-C431BC0CE0F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A3C92-0C96-4905-92A5-1C5F55D2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6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69BD-0809-4948-861D-C431BC0CE0F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A3C92-0C96-4905-92A5-1C5F55D2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4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B69BD-0809-4948-861D-C431BC0CE0F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A3C92-0C96-4905-92A5-1C5F55D2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3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6.emf"/><Relationship Id="rId3" Type="http://schemas.openxmlformats.org/officeDocument/2006/relationships/audio" Target="../media/media2.m4a"/><Relationship Id="rId7" Type="http://schemas.openxmlformats.org/officeDocument/2006/relationships/image" Target="../media/image3.emf"/><Relationship Id="rId12" Type="http://schemas.openxmlformats.org/officeDocument/2006/relationships/customXml" Target="../ink/ink4.xml"/><Relationship Id="rId2" Type="http://schemas.microsoft.com/office/2007/relationships/media" Target="../media/media2.m4a"/><Relationship Id="rId16" Type="http://schemas.openxmlformats.org/officeDocument/2006/relationships/image" Target="../media/image1.png"/><Relationship Id="rId1" Type="http://schemas.openxmlformats.org/officeDocument/2006/relationships/tags" Target="../tags/tag2.xml"/><Relationship Id="rId6" Type="http://schemas.openxmlformats.org/officeDocument/2006/relationships/customXml" Target="../ink/ink1.xml"/><Relationship Id="rId11" Type="http://schemas.openxmlformats.org/officeDocument/2006/relationships/image" Target="../media/image5.emf"/><Relationship Id="rId5" Type="http://schemas.openxmlformats.org/officeDocument/2006/relationships/image" Target="../media/image2.PNG"/><Relationship Id="rId15" Type="http://schemas.openxmlformats.org/officeDocument/2006/relationships/image" Target="../media/image7.emf"/><Relationship Id="rId10" Type="http://schemas.openxmlformats.org/officeDocument/2006/relationships/customXml" Target="../ink/ink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emf"/><Relationship Id="rId14" Type="http://schemas.openxmlformats.org/officeDocument/2006/relationships/customXml" Target="../ink/ink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accent6"/>
                </a:solidFill>
              </a:rPr>
              <a:t>MOJA DRUŽINA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</a:t>
            </a:r>
            <a:r>
              <a:rPr lang="sl-SI" dirty="0" smtClean="0"/>
              <a:t>lovnica (skloni v slovenščini, pridevnik in samostalnik v imenovalniku in tožilniku: ednina, dvojina, množina)</a:t>
            </a:r>
          </a:p>
          <a:p>
            <a:r>
              <a:rPr lang="sl-SI" dirty="0" smtClean="0"/>
              <a:t>števila</a:t>
            </a:r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1739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160"/>
    </mc:Choice>
    <mc:Fallback>
      <p:transition spd="slow" advTm="29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468" y="2929582"/>
            <a:ext cx="6897063" cy="2143424"/>
          </a:xfrm>
        </p:spPr>
      </p:pic>
    </p:spTree>
    <p:extLst>
      <p:ext uri="{BB962C8B-B14F-4D97-AF65-F5344CB8AC3E}">
        <p14:creationId xmlns:p14="http://schemas.microsoft.com/office/powerpoint/2010/main" val="428204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05" y="2286554"/>
            <a:ext cx="6906589" cy="3429479"/>
          </a:xfrm>
        </p:spPr>
      </p:pic>
    </p:spTree>
    <p:extLst>
      <p:ext uri="{BB962C8B-B14F-4D97-AF65-F5344CB8AC3E}">
        <p14:creationId xmlns:p14="http://schemas.microsoft.com/office/powerpoint/2010/main" val="167891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3" y="2862897"/>
            <a:ext cx="7154273" cy="2276793"/>
          </a:xfrm>
        </p:spPr>
      </p:pic>
    </p:spTree>
    <p:extLst>
      <p:ext uri="{BB962C8B-B14F-4D97-AF65-F5344CB8AC3E}">
        <p14:creationId xmlns:p14="http://schemas.microsoft.com/office/powerpoint/2010/main" val="291041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SKLONI V SLOVENŠČINI</a:t>
            </a:r>
            <a:endParaRPr lang="en-US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31" y="2326309"/>
            <a:ext cx="7611537" cy="3315163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0" name="Rokopis 109"/>
              <p14:cNvContentPartPr/>
              <p14:nvPr/>
            </p14:nvContentPartPr>
            <p14:xfrm>
              <a:off x="2152931" y="3490331"/>
              <a:ext cx="158400" cy="234000"/>
            </p14:xfrm>
          </p:contentPart>
        </mc:Choice>
        <mc:Fallback>
          <p:pic>
            <p:nvPicPr>
              <p:cNvPr id="110" name="Rokopis 10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41051" y="3478451"/>
                <a:ext cx="18216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1" name="Rokopis 120"/>
              <p14:cNvContentPartPr/>
              <p14:nvPr/>
            </p14:nvContentPartPr>
            <p14:xfrm>
              <a:off x="2161211" y="4588691"/>
              <a:ext cx="233280" cy="241200"/>
            </p14:xfrm>
          </p:contentPart>
        </mc:Choice>
        <mc:Fallback>
          <p:pic>
            <p:nvPicPr>
              <p:cNvPr id="121" name="Rokopis 1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49331" y="4576811"/>
                <a:ext cx="25704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8" name="Rokopis 127"/>
              <p14:cNvContentPartPr/>
              <p14:nvPr/>
            </p14:nvContentPartPr>
            <p14:xfrm>
              <a:off x="4522091" y="3690851"/>
              <a:ext cx="956880" cy="27360"/>
            </p14:xfrm>
          </p:contentPart>
        </mc:Choice>
        <mc:Fallback>
          <p:pic>
            <p:nvPicPr>
              <p:cNvPr id="128" name="Rokopis 12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79971" y="3606971"/>
                <a:ext cx="104076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9" name="Rokopis 128"/>
              <p14:cNvContentPartPr/>
              <p14:nvPr/>
            </p14:nvContentPartPr>
            <p14:xfrm>
              <a:off x="4563851" y="4662491"/>
              <a:ext cx="964440" cy="42840"/>
            </p14:xfrm>
          </p:contentPart>
        </mc:Choice>
        <mc:Fallback>
          <p:pic>
            <p:nvPicPr>
              <p:cNvPr id="129" name="Rokopis 12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21731" y="4578251"/>
                <a:ext cx="104868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09" name="Rokopis 208"/>
              <p14:cNvContentPartPr/>
              <p14:nvPr/>
            </p14:nvContentPartPr>
            <p14:xfrm>
              <a:off x="9393251" y="4596971"/>
              <a:ext cx="360" cy="360"/>
            </p14:xfrm>
          </p:contentPart>
        </mc:Choice>
        <mc:Fallback>
          <p:pic>
            <p:nvPicPr>
              <p:cNvPr id="209" name="Rokopis 20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81371" y="4585091"/>
                <a:ext cx="24120" cy="24120"/>
              </a:xfrm>
              <a:prstGeom prst="rect">
                <a:avLst/>
              </a:prstGeom>
            </p:spPr>
          </p:pic>
        </mc:Fallback>
      </mc:AlternateContent>
      <p:sp>
        <p:nvSpPr>
          <p:cNvPr id="214" name="PoljeZBesedilom 213"/>
          <p:cNvSpPr txBox="1"/>
          <p:nvPr/>
        </p:nvSpPr>
        <p:spPr>
          <a:xfrm>
            <a:off x="7539971" y="4530371"/>
            <a:ext cx="1653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Zidam </a:t>
            </a:r>
            <a:r>
              <a:rPr lang="sl-SI" dirty="0" smtClean="0">
                <a:solidFill>
                  <a:srgbClr val="FF0000"/>
                </a:solidFill>
              </a:rPr>
              <a:t>hišo</a:t>
            </a:r>
            <a:r>
              <a:rPr lang="sl-SI" dirty="0" smtClean="0"/>
              <a:t>.</a:t>
            </a:r>
            <a:endParaRPr lang="en-US" dirty="0"/>
          </a:p>
        </p:txBody>
      </p:sp>
      <p:sp>
        <p:nvSpPr>
          <p:cNvPr id="215" name="PoljeZBesedilom 214"/>
          <p:cNvSpPr txBox="1"/>
          <p:nvPr/>
        </p:nvSpPr>
        <p:spPr>
          <a:xfrm>
            <a:off x="7414953" y="3566651"/>
            <a:ext cx="1429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Hiša</a:t>
            </a:r>
            <a:r>
              <a:rPr lang="sl-SI" dirty="0" smtClean="0"/>
              <a:t> je stara.</a:t>
            </a:r>
            <a:endParaRPr lang="en-US" dirty="0"/>
          </a:p>
        </p:txBody>
      </p:sp>
      <p:sp>
        <p:nvSpPr>
          <p:cNvPr id="216" name="PoljeZBesedilom 215"/>
          <p:cNvSpPr txBox="1"/>
          <p:nvPr/>
        </p:nvSpPr>
        <p:spPr>
          <a:xfrm>
            <a:off x="199505" y="4530371"/>
            <a:ext cx="178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Vidim </a:t>
            </a:r>
            <a:r>
              <a:rPr lang="sl-SI" dirty="0" smtClean="0">
                <a:solidFill>
                  <a:srgbClr val="FF0000"/>
                </a:solidFill>
              </a:rPr>
              <a:t>Meto</a:t>
            </a:r>
            <a:r>
              <a:rPr lang="sl-SI" dirty="0" smtClean="0"/>
              <a:t>.</a:t>
            </a:r>
            <a:endParaRPr lang="en-US" dirty="0"/>
          </a:p>
        </p:txBody>
      </p:sp>
      <p:sp>
        <p:nvSpPr>
          <p:cNvPr id="217" name="PoljeZBesedilom 216"/>
          <p:cNvSpPr txBox="1"/>
          <p:nvPr/>
        </p:nvSpPr>
        <p:spPr>
          <a:xfrm>
            <a:off x="4838007" y="2859578"/>
            <a:ext cx="15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Meta</a:t>
            </a:r>
            <a:r>
              <a:rPr lang="sl-SI" dirty="0" smtClean="0"/>
              <a:t> je doma.</a:t>
            </a:r>
            <a:endParaRPr lang="en-US" dirty="0"/>
          </a:p>
        </p:txBody>
      </p:sp>
      <p:pic>
        <p:nvPicPr>
          <p:cNvPr id="219" name="Zvok 21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1237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098"/>
    </mc:Choice>
    <mc:Fallback>
      <p:transition spd="slow" advTm="920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12768" y="35681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PRIDEVNIK IN SAMOSTALNIK</a:t>
            </a:r>
            <a:br>
              <a:rPr lang="sl-SI" dirty="0" smtClean="0"/>
            </a:br>
            <a:r>
              <a:rPr lang="sl-SI" dirty="0" smtClean="0"/>
              <a:t>IMENOVALNIK (1. sklon</a:t>
            </a:r>
            <a:r>
              <a:rPr lang="sl-SI" dirty="0" smtClean="0"/>
              <a:t>), </a:t>
            </a:r>
            <a:r>
              <a:rPr lang="sl-SI" dirty="0" smtClean="0"/>
              <a:t>TOŽILNIK (4. sklon): ednina, dvojina, množina</a:t>
            </a:r>
            <a:endParaRPr lang="en-US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84" y="2172238"/>
            <a:ext cx="6849431" cy="3658111"/>
          </a:xfrm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9497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202"/>
    </mc:Choice>
    <mc:Fallback>
      <p:transition spd="slow" advTm="113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IMENOVALNIK in TOŽILNIK</a:t>
            </a:r>
            <a:endParaRPr lang="en-US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60" y="2561368"/>
            <a:ext cx="6697010" cy="1333686"/>
          </a:xfrm>
        </p:spPr>
      </p:pic>
      <p:pic>
        <p:nvPicPr>
          <p:cNvPr id="5" name="Označba mesta vseb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570" y="1885911"/>
            <a:ext cx="4382112" cy="1009791"/>
          </a:xfrm>
          <a:prstGeom prst="rect">
            <a:avLst/>
          </a:prstGeom>
        </p:spPr>
      </p:pic>
      <p:pic>
        <p:nvPicPr>
          <p:cNvPr id="6" name="Označba mesta vseb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570" y="3208179"/>
            <a:ext cx="4544059" cy="3115110"/>
          </a:xfrm>
          <a:prstGeom prst="rect">
            <a:avLst/>
          </a:prstGeom>
        </p:spPr>
      </p:pic>
      <p:cxnSp>
        <p:nvCxnSpPr>
          <p:cNvPr id="8" name="Raven puščični povezovalnik 7"/>
          <p:cNvCxnSpPr/>
          <p:nvPr/>
        </p:nvCxnSpPr>
        <p:spPr>
          <a:xfrm flipV="1">
            <a:off x="7090756" y="2561368"/>
            <a:ext cx="299259" cy="334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/>
          <p:cNvCxnSpPr/>
          <p:nvPr/>
        </p:nvCxnSpPr>
        <p:spPr>
          <a:xfrm>
            <a:off x="7107382" y="3433156"/>
            <a:ext cx="249382" cy="461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značba mesta vsebin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39" y="4432508"/>
            <a:ext cx="6849431" cy="1648055"/>
          </a:xfrm>
          <a:prstGeom prst="rect">
            <a:avLst/>
          </a:prstGeom>
        </p:spPr>
      </p:pic>
      <p:cxnSp>
        <p:nvCxnSpPr>
          <p:cNvPr id="13" name="Raven puščični povezovalnik 12"/>
          <p:cNvCxnSpPr/>
          <p:nvPr/>
        </p:nvCxnSpPr>
        <p:spPr>
          <a:xfrm>
            <a:off x="7107382" y="5153891"/>
            <a:ext cx="282633" cy="8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30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672"/>
    </mc:Choice>
    <mc:Fallback>
      <p:transition spd="slow" advTm="17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Primeri</a:t>
            </a:r>
            <a:endParaRPr lang="en-US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204" y="1499337"/>
            <a:ext cx="6668431" cy="2476846"/>
          </a:xfrm>
        </p:spPr>
      </p:pic>
      <p:pic>
        <p:nvPicPr>
          <p:cNvPr id="5" name="Označba mesta vseb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24" y="3879998"/>
            <a:ext cx="6725589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NAVODILO: Naloge 15, 12 in 13 natisni in reši ali jih prepiši v zvezek.</a:t>
            </a:r>
            <a:endParaRPr lang="en-US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212" y="1825625"/>
            <a:ext cx="5291576" cy="4351338"/>
          </a:xfrm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37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703"/>
    </mc:Choice>
    <mc:Fallback>
      <p:transition spd="slow" advTm="197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274" y="1825625"/>
            <a:ext cx="4229452" cy="4351338"/>
          </a:xfrm>
        </p:spPr>
      </p:pic>
    </p:spTree>
    <p:extLst>
      <p:ext uri="{BB962C8B-B14F-4D97-AF65-F5344CB8AC3E}">
        <p14:creationId xmlns:p14="http://schemas.microsoft.com/office/powerpoint/2010/main" val="284226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916" y="2796213"/>
            <a:ext cx="6754168" cy="2410161"/>
          </a:xfrm>
        </p:spPr>
      </p:pic>
    </p:spTree>
    <p:extLst>
      <p:ext uri="{BB962C8B-B14F-4D97-AF65-F5344CB8AC3E}">
        <p14:creationId xmlns:p14="http://schemas.microsoft.com/office/powerpoint/2010/main" val="167052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ŠTEVILKE: poslušaj posnetek na povezavi, nato reši naloge 4, 5 in 6 (natisni in reši ali prepiši v zvezek.</a:t>
            </a:r>
            <a:br>
              <a:rPr lang="sl-SI" dirty="0" smtClean="0"/>
            </a:br>
            <a:r>
              <a:rPr lang="sl-SI" dirty="0" smtClean="0"/>
              <a:t> </a:t>
            </a:r>
            <a:r>
              <a:rPr lang="sl-SI" sz="1200" dirty="0"/>
              <a:t>https://centerslo.si/knjige/ucbeniki-in-prirocniki/osnovna-stopnja/cas-za-slovenscino-1/ucbenik-cas-za-slovenscino-1/cas-za-slovenscino-1-posnetki/</a:t>
            </a:r>
            <a:endParaRPr lang="en-US" sz="12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77" y="2000192"/>
            <a:ext cx="5867340" cy="4351338"/>
          </a:xfrm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13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188"/>
    </mc:Choice>
    <mc:Fallback>
      <p:transition spd="slow" advTm="181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6.8|1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6|14.5|6.4|5.3|11.1|10.8|10.1|10|9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0.4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88</Words>
  <Application>Microsoft Office PowerPoint</Application>
  <PresentationFormat>Širokozaslonsko</PresentationFormat>
  <Paragraphs>13</Paragraphs>
  <Slides>12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Officeova tema</vt:lpstr>
      <vt:lpstr>MOJA DRUŽINA</vt:lpstr>
      <vt:lpstr>SKLONI V SLOVENŠČINI</vt:lpstr>
      <vt:lpstr>PRIDEVNIK IN SAMOSTALNIK IMENOVALNIK (1. sklon), TOŽILNIK (4. sklon): ednina, dvojina, množina</vt:lpstr>
      <vt:lpstr>IMENOVALNIK in TOŽILNIK</vt:lpstr>
      <vt:lpstr>Primeri</vt:lpstr>
      <vt:lpstr>NAVODILO: Naloge 15, 12 in 13 natisni in reši ali jih prepiši v zvezek.</vt:lpstr>
      <vt:lpstr>PowerPointova predstavitev</vt:lpstr>
      <vt:lpstr>PowerPointova predstavitev</vt:lpstr>
      <vt:lpstr>ŠTEVILKE: poslušaj posnetek na povezavi, nato reši naloge 4, 5 in 6 (natisni in reši ali prepiši v zvezek.  https://centerslo.si/knjige/ucbeniki-in-prirocniki/osnovna-stopnja/cas-za-slovenscino-1/ucbenik-cas-za-slovenscino-1/cas-za-slovenscino-1-posnetki/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Windows User</dc:creator>
  <cp:lastModifiedBy>Windows User</cp:lastModifiedBy>
  <cp:revision>44</cp:revision>
  <dcterms:created xsi:type="dcterms:W3CDTF">2021-11-04T10:17:03Z</dcterms:created>
  <dcterms:modified xsi:type="dcterms:W3CDTF">2021-11-25T08:59:24Z</dcterms:modified>
</cp:coreProperties>
</file>