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56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69BD-0809-4948-861D-C431BC0CE0F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A3C92-0C96-4905-92A5-1C5F55D21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56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69BD-0809-4948-861D-C431BC0CE0F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A3C92-0C96-4905-92A5-1C5F55D21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48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69BD-0809-4948-861D-C431BC0CE0F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A3C92-0C96-4905-92A5-1C5F55D21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4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69BD-0809-4948-861D-C431BC0CE0F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A3C92-0C96-4905-92A5-1C5F55D21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9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69BD-0809-4948-861D-C431BC0CE0F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A3C92-0C96-4905-92A5-1C5F55D21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85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69BD-0809-4948-861D-C431BC0CE0F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A3C92-0C96-4905-92A5-1C5F55D21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95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69BD-0809-4948-861D-C431BC0CE0F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A3C92-0C96-4905-92A5-1C5F55D21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40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69BD-0809-4948-861D-C431BC0CE0F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A3C92-0C96-4905-92A5-1C5F55D21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48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69BD-0809-4948-861D-C431BC0CE0F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A3C92-0C96-4905-92A5-1C5F55D21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74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69BD-0809-4948-861D-C431BC0CE0F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A3C92-0C96-4905-92A5-1C5F55D21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64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69BD-0809-4948-861D-C431BC0CE0F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A3C92-0C96-4905-92A5-1C5F55D21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40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B69BD-0809-4948-861D-C431BC0CE0FA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A3C92-0C96-4905-92A5-1C5F55D21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3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image" Target="../media/image10.jpe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PRAZNIKI </a:t>
            </a:r>
            <a:r>
              <a:rPr lang="sl-SI" b="1" dirty="0" smtClean="0"/>
              <a:t>in</a:t>
            </a:r>
            <a:r>
              <a:rPr lang="sl-SI" b="1" dirty="0" smtClean="0">
                <a:solidFill>
                  <a:srgbClr val="FF0000"/>
                </a:solidFill>
              </a:rPr>
              <a:t> </a:t>
            </a:r>
            <a:r>
              <a:rPr lang="sl-SI" b="1" dirty="0" smtClean="0">
                <a:solidFill>
                  <a:schemeClr val="accent6"/>
                </a:solidFill>
              </a:rPr>
              <a:t>MOJA DRUŽINA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d</a:t>
            </a:r>
            <a:r>
              <a:rPr lang="sl-SI" dirty="0" smtClean="0">
                <a:solidFill>
                  <a:srgbClr val="FF0000"/>
                </a:solidFill>
              </a:rPr>
              <a:t>an reformacije</a:t>
            </a:r>
          </a:p>
          <a:p>
            <a:r>
              <a:rPr lang="sl-SI" dirty="0">
                <a:solidFill>
                  <a:srgbClr val="FF0000"/>
                </a:solidFill>
              </a:rPr>
              <a:t>d</a:t>
            </a:r>
            <a:r>
              <a:rPr lang="sl-SI" dirty="0" smtClean="0">
                <a:solidFill>
                  <a:srgbClr val="FF0000"/>
                </a:solidFill>
              </a:rPr>
              <a:t>an spomina na mrtve</a:t>
            </a:r>
          </a:p>
          <a:p>
            <a:r>
              <a:rPr lang="sl-SI" dirty="0">
                <a:solidFill>
                  <a:schemeClr val="accent6"/>
                </a:solidFill>
              </a:rPr>
              <a:t>M</a:t>
            </a:r>
            <a:r>
              <a:rPr lang="sl-SI" dirty="0" smtClean="0">
                <a:solidFill>
                  <a:schemeClr val="accent6"/>
                </a:solidFill>
              </a:rPr>
              <a:t>oja </a:t>
            </a:r>
            <a:r>
              <a:rPr lang="sl-SI" dirty="0" smtClean="0">
                <a:solidFill>
                  <a:schemeClr val="accent6"/>
                </a:solidFill>
              </a:rPr>
              <a:t>družina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5444836" y="1895302"/>
            <a:ext cx="3998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ZAPOMNI SI: praznike pišemo z malo začetnico (</a:t>
            </a:r>
            <a:r>
              <a:rPr lang="sl-SI" dirty="0" smtClean="0">
                <a:solidFill>
                  <a:srgbClr val="FF0000"/>
                </a:solidFill>
              </a:rPr>
              <a:t>b</a:t>
            </a:r>
            <a:r>
              <a:rPr lang="sl-SI" dirty="0" smtClean="0"/>
              <a:t>ožič, </a:t>
            </a:r>
            <a:r>
              <a:rPr lang="sl-SI" dirty="0" smtClean="0">
                <a:solidFill>
                  <a:srgbClr val="FF0000"/>
                </a:solidFill>
              </a:rPr>
              <a:t>n</a:t>
            </a:r>
            <a:r>
              <a:rPr lang="sl-SI" dirty="0" smtClean="0"/>
              <a:t>ovo leto </a:t>
            </a:r>
            <a:r>
              <a:rPr lang="en-SI" dirty="0" smtClean="0"/>
              <a:t>…</a:t>
            </a:r>
            <a:r>
              <a:rPr lang="sl-SI" dirty="0" smtClean="0"/>
              <a:t>), razen tistih, ki izhajajo iz imen (</a:t>
            </a:r>
            <a:r>
              <a:rPr lang="sl-SI" dirty="0" smtClean="0">
                <a:solidFill>
                  <a:srgbClr val="FF0000"/>
                </a:solidFill>
              </a:rPr>
              <a:t>M</a:t>
            </a:r>
            <a:r>
              <a:rPr lang="sl-SI" dirty="0" smtClean="0"/>
              <a:t>arijino vnebovzetje </a:t>
            </a:r>
            <a:r>
              <a:rPr lang="en-SI" dirty="0" smtClean="0"/>
              <a:t>…</a:t>
            </a:r>
            <a:r>
              <a:rPr lang="sl-SI" dirty="0" smtClean="0"/>
              <a:t>).</a:t>
            </a:r>
            <a:endParaRPr lang="en-US" dirty="0"/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1739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63"/>
    </mc:Choice>
    <mc:Fallback>
      <p:transition spd="slow" advTm="36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3615" y="106758"/>
            <a:ext cx="7298574" cy="678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1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255" y="-331788"/>
            <a:ext cx="5705475" cy="210502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88324" y="13377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20129" y="1983567"/>
            <a:ext cx="4451683" cy="4351338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1812" y="2259748"/>
            <a:ext cx="6744899" cy="1276062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5419898" y="3682539"/>
            <a:ext cx="43724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VPRAŠANJA:</a:t>
            </a:r>
          </a:p>
          <a:p>
            <a:endParaRPr lang="sl-SI" dirty="0"/>
          </a:p>
          <a:p>
            <a:r>
              <a:rPr lang="sl-SI" dirty="0" smtClean="0"/>
              <a:t>Kdo je leta 1550 napisal Abecednik in Katekizem (prvi slovenski tiskani knjigi)?</a:t>
            </a:r>
          </a:p>
          <a:p>
            <a:endParaRPr lang="sl-SI" dirty="0"/>
          </a:p>
          <a:p>
            <a:r>
              <a:rPr lang="sl-SI" dirty="0" smtClean="0"/>
              <a:t>Kaj še praznujemo 31. oktobra?</a:t>
            </a:r>
            <a:endParaRPr lang="en-US" dirty="0"/>
          </a:p>
        </p:txBody>
      </p:sp>
      <p:pic>
        <p:nvPicPr>
          <p:cNvPr id="11" name="Zvok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8865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412"/>
    </mc:Choice>
    <mc:Fallback>
      <p:transition spd="slow" advTm="138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2458" y="74814"/>
            <a:ext cx="5067300" cy="20955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02970" y="689321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62544" y="2287660"/>
            <a:ext cx="3886200" cy="367665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8744" y="2629391"/>
            <a:ext cx="5934075" cy="1800225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4655127" y="4429616"/>
            <a:ext cx="46385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VPRAŠANJA:</a:t>
            </a:r>
          </a:p>
          <a:p>
            <a:endParaRPr lang="sl-SI" dirty="0"/>
          </a:p>
          <a:p>
            <a:r>
              <a:rPr lang="sl-SI" dirty="0" smtClean="0"/>
              <a:t>Kako se imenuje dan spomina na mrtve po hrvaško?</a:t>
            </a:r>
          </a:p>
          <a:p>
            <a:endParaRPr lang="sl-SI" dirty="0"/>
          </a:p>
          <a:p>
            <a:r>
              <a:rPr lang="sl-SI" dirty="0" smtClean="0"/>
              <a:t>Kaj </a:t>
            </a:r>
            <a:r>
              <a:rPr lang="sl-SI" dirty="0" smtClean="0"/>
              <a:t>si počel na ta dan?</a:t>
            </a:r>
            <a:endParaRPr lang="en-US" dirty="0"/>
          </a:p>
        </p:txBody>
      </p:sp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6364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06"/>
    </mc:Choice>
    <mc:Fallback>
      <p:transition spd="slow" advTm="44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07127" y="2626967"/>
            <a:ext cx="3493712" cy="12692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Morda je slika naslednjega: 4 ose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29" y="-184071"/>
            <a:ext cx="4094730" cy="245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518" y="344375"/>
            <a:ext cx="5358399" cy="401683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00" y="2309756"/>
            <a:ext cx="3354185" cy="4472247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4434587" y="2813799"/>
            <a:ext cx="3732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rgbClr val="FF0000"/>
                </a:solidFill>
              </a:rPr>
              <a:t>To je naša družina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8586946" y="114890"/>
            <a:ext cx="1529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/>
              <a:t>To sem jaz. Predstavila vam bom našo družino.</a:t>
            </a:r>
            <a:endParaRPr lang="en-US" sz="1200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1211123" y="-87421"/>
            <a:ext cx="1512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/>
              <a:t>Moja mama Biserka je učiteljica. Učenci jo imajo zelo radi.</a:t>
            </a:r>
            <a:endParaRPr lang="en-US" sz="1200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490451" y="600164"/>
            <a:ext cx="1116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/>
              <a:t>Moj ata Bojan. Rad gleda dokumentarne oddaje.</a:t>
            </a:r>
            <a:endParaRPr lang="en-US" sz="1200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2523911" y="277905"/>
            <a:ext cx="1009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/>
              <a:t>Moj dedek Štefan.</a:t>
            </a:r>
            <a:endParaRPr lang="en-US" sz="1200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3461845" y="173401"/>
            <a:ext cx="1284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/>
              <a:t>Moja babica Marica je dobra kuharica.</a:t>
            </a:r>
            <a:endParaRPr lang="en-US" sz="1200" dirty="0"/>
          </a:p>
        </p:txBody>
      </p:sp>
      <p:sp>
        <p:nvSpPr>
          <p:cNvPr id="14" name="PoljeZBesedilom 13"/>
          <p:cNvSpPr txBox="1"/>
          <p:nvPr/>
        </p:nvSpPr>
        <p:spPr>
          <a:xfrm>
            <a:off x="2544490" y="2526986"/>
            <a:ext cx="1359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/>
              <a:t>Moja babica Ančka ima zelo rada svoji pravnukinji.</a:t>
            </a:r>
            <a:endParaRPr lang="en-US" sz="1200" dirty="0"/>
          </a:p>
        </p:txBody>
      </p:sp>
      <p:sp>
        <p:nvSpPr>
          <p:cNvPr id="15" name="PoljeZBesedilom 14"/>
          <p:cNvSpPr txBox="1"/>
          <p:nvPr/>
        </p:nvSpPr>
        <p:spPr>
          <a:xfrm>
            <a:off x="6251376" y="565876"/>
            <a:ext cx="1599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/>
              <a:t>To je moj partner Berni. Imava hčerki Hano in Vito.</a:t>
            </a:r>
            <a:endParaRPr lang="en-US" sz="1200" dirty="0"/>
          </a:p>
        </p:txBody>
      </p:sp>
      <p:sp>
        <p:nvSpPr>
          <p:cNvPr id="16" name="PoljeZBesedilom 15"/>
          <p:cNvSpPr txBox="1"/>
          <p:nvPr/>
        </p:nvSpPr>
        <p:spPr>
          <a:xfrm>
            <a:off x="9034064" y="895132"/>
            <a:ext cx="1802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 smtClean="0"/>
              <a:t>Hana je stara 2 leti in pol. </a:t>
            </a:r>
            <a:endParaRPr lang="en-US" sz="1200" dirty="0"/>
          </a:p>
        </p:txBody>
      </p:sp>
      <p:sp>
        <p:nvSpPr>
          <p:cNvPr id="17" name="PoljeZBesedilom 16"/>
          <p:cNvSpPr txBox="1"/>
          <p:nvPr/>
        </p:nvSpPr>
        <p:spPr>
          <a:xfrm>
            <a:off x="6417425" y="2902723"/>
            <a:ext cx="1388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/>
              <a:t>Vita bo kmalu stara 1 leto.</a:t>
            </a:r>
            <a:endParaRPr lang="en-US" sz="1200" dirty="0"/>
          </a:p>
        </p:txBody>
      </p:sp>
      <p:sp>
        <p:nvSpPr>
          <p:cNvPr id="18" name="PoljeZBesedilom 17"/>
          <p:cNvSpPr txBox="1"/>
          <p:nvPr/>
        </p:nvSpPr>
        <p:spPr>
          <a:xfrm>
            <a:off x="10836609" y="1853002"/>
            <a:ext cx="1426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 smtClean="0"/>
              <a:t>To je moja tašča Anica. Rada pomaga pri vzgoji vnukinj.</a:t>
            </a:r>
            <a:endParaRPr lang="en-US" sz="1200" dirty="0"/>
          </a:p>
        </p:txBody>
      </p:sp>
      <p:cxnSp>
        <p:nvCxnSpPr>
          <p:cNvPr id="20" name="Raven puščični povezovalnik 19"/>
          <p:cNvCxnSpPr/>
          <p:nvPr/>
        </p:nvCxnSpPr>
        <p:spPr>
          <a:xfrm flipH="1">
            <a:off x="9034064" y="813569"/>
            <a:ext cx="99752" cy="835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en puščični povezovalnik 21"/>
          <p:cNvCxnSpPr/>
          <p:nvPr/>
        </p:nvCxnSpPr>
        <p:spPr>
          <a:xfrm>
            <a:off x="7451044" y="1243894"/>
            <a:ext cx="280739" cy="269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en puščični povezovalnik 24"/>
          <p:cNvCxnSpPr/>
          <p:nvPr/>
        </p:nvCxnSpPr>
        <p:spPr>
          <a:xfrm flipH="1">
            <a:off x="9521708" y="1172131"/>
            <a:ext cx="33250" cy="607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en puščični povezovalnik 26"/>
          <p:cNvCxnSpPr/>
          <p:nvPr/>
        </p:nvCxnSpPr>
        <p:spPr>
          <a:xfrm flipH="1">
            <a:off x="10559934" y="2268501"/>
            <a:ext cx="2161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ven puščični povezovalnik 30"/>
          <p:cNvCxnSpPr/>
          <p:nvPr/>
        </p:nvCxnSpPr>
        <p:spPr>
          <a:xfrm flipV="1">
            <a:off x="7981553" y="3109045"/>
            <a:ext cx="39634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ven puščični povezovalnik 32"/>
          <p:cNvCxnSpPr/>
          <p:nvPr/>
        </p:nvCxnSpPr>
        <p:spPr>
          <a:xfrm flipH="1">
            <a:off x="3533281" y="901152"/>
            <a:ext cx="201904" cy="311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aven puščični povezovalnik 36"/>
          <p:cNvCxnSpPr/>
          <p:nvPr/>
        </p:nvCxnSpPr>
        <p:spPr>
          <a:xfrm>
            <a:off x="2826327" y="739570"/>
            <a:ext cx="0" cy="161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ven puščični povezovalnik 40"/>
          <p:cNvCxnSpPr/>
          <p:nvPr/>
        </p:nvCxnSpPr>
        <p:spPr>
          <a:xfrm>
            <a:off x="2225366" y="558910"/>
            <a:ext cx="122911" cy="3882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aven puščični povezovalnik 42"/>
          <p:cNvCxnSpPr/>
          <p:nvPr/>
        </p:nvCxnSpPr>
        <p:spPr>
          <a:xfrm>
            <a:off x="1240485" y="1292661"/>
            <a:ext cx="471936" cy="17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aven puščični povezovalnik 44"/>
          <p:cNvCxnSpPr/>
          <p:nvPr/>
        </p:nvCxnSpPr>
        <p:spPr>
          <a:xfrm>
            <a:off x="3264568" y="3173317"/>
            <a:ext cx="0" cy="492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oljeZBesedilom 45"/>
          <p:cNvSpPr txBox="1"/>
          <p:nvPr/>
        </p:nvSpPr>
        <p:spPr>
          <a:xfrm>
            <a:off x="4538749" y="4829695"/>
            <a:ext cx="60184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SLOVARČEK (prevedi besede):</a:t>
            </a:r>
          </a:p>
          <a:p>
            <a:endParaRPr lang="sl-SI" sz="1200" dirty="0" smtClean="0"/>
          </a:p>
          <a:p>
            <a:r>
              <a:rPr lang="sl-SI" sz="1200" dirty="0" smtClean="0"/>
              <a:t>Mama -</a:t>
            </a:r>
          </a:p>
          <a:p>
            <a:r>
              <a:rPr lang="sl-SI" sz="1200" dirty="0" smtClean="0"/>
              <a:t>Ata -</a:t>
            </a:r>
          </a:p>
          <a:p>
            <a:r>
              <a:rPr lang="sl-SI" sz="1200" dirty="0" smtClean="0"/>
              <a:t>Babica -</a:t>
            </a:r>
          </a:p>
          <a:p>
            <a:r>
              <a:rPr lang="sl-SI" sz="1200" dirty="0" smtClean="0"/>
              <a:t>Dedek -</a:t>
            </a:r>
          </a:p>
          <a:p>
            <a:r>
              <a:rPr lang="sl-SI" sz="1200" dirty="0" smtClean="0"/>
              <a:t>Vnukinja -</a:t>
            </a:r>
          </a:p>
          <a:p>
            <a:r>
              <a:rPr lang="sl-SI" sz="1200" dirty="0" smtClean="0"/>
              <a:t>Pravnukinja -</a:t>
            </a:r>
          </a:p>
          <a:p>
            <a:r>
              <a:rPr lang="sl-SI" sz="1200" dirty="0" smtClean="0"/>
              <a:t>Tašča -</a:t>
            </a:r>
          </a:p>
          <a:p>
            <a:r>
              <a:rPr lang="sl-SI" sz="1200" dirty="0" smtClean="0"/>
              <a:t>Tast -</a:t>
            </a:r>
          </a:p>
          <a:p>
            <a:endParaRPr lang="en-US" sz="1200" dirty="0"/>
          </a:p>
        </p:txBody>
      </p:sp>
      <p:pic>
        <p:nvPicPr>
          <p:cNvPr id="19" name="Zvok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2062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964"/>
    </mc:Choice>
    <mc:Fallback>
      <p:transition spd="slow" advTm="169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33650" y="1962944"/>
            <a:ext cx="7124700" cy="4076700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21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62"/>
    </mc:Choice>
    <mc:Fallback>
      <p:transition spd="slow" advTm="8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743744"/>
            <a:ext cx="5153025" cy="67627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64996" y="1420019"/>
            <a:ext cx="4613986" cy="533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8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1200" dirty="0" smtClean="0"/>
              <a:t>Posnetek najdeš </a:t>
            </a:r>
            <a:r>
              <a:rPr lang="sl-SI" sz="1200" dirty="0"/>
              <a:t>na naslednji povezavi: https://centerslo.si/knjige/ucbeniki-in-prirocniki/osnovna-stopnja/cas-za-slovenscino-2/cas-za-slovenscino-2-ucbenik/cas-za-slovenscino-2-posnetki/</a:t>
            </a:r>
            <a:endParaRPr lang="en-US" sz="12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57475" y="2505869"/>
            <a:ext cx="6877050" cy="2990850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12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74"/>
    </mc:Choice>
    <mc:Fallback>
      <p:transition spd="slow" advTm="15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8320" y="498764"/>
            <a:ext cx="7568189" cy="632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1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b="1" dirty="0" smtClean="0"/>
              <a:t>Povej </a:t>
            </a:r>
            <a:r>
              <a:rPr lang="sl-SI" sz="3600" b="1" dirty="0" smtClean="0"/>
              <a:t>kaj več o sebi. Nadaljuj naslednje </a:t>
            </a:r>
            <a:r>
              <a:rPr lang="sl-SI" sz="3600" b="1" dirty="0" smtClean="0"/>
              <a:t>povedi</a:t>
            </a:r>
            <a:r>
              <a:rPr lang="sl-SI" sz="3600" b="1" dirty="0" smtClean="0"/>
              <a:t>. </a:t>
            </a:r>
            <a:r>
              <a:rPr lang="sl-SI" sz="3600" b="1" dirty="0" smtClean="0"/>
              <a:t>Napiši jih v zvezek. Predstavi jih na naslednjem srečanju.</a:t>
            </a:r>
            <a:endParaRPr lang="en-US" sz="36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V prostem času </a:t>
            </a:r>
            <a:r>
              <a:rPr lang="en-SI" dirty="0" smtClean="0"/>
              <a:t>…</a:t>
            </a:r>
            <a:endParaRPr lang="sl-SI" dirty="0" smtClean="0"/>
          </a:p>
          <a:p>
            <a:r>
              <a:rPr lang="sl-SI" dirty="0" smtClean="0"/>
              <a:t>Všeč mi je </a:t>
            </a:r>
            <a:r>
              <a:rPr lang="en-SI" dirty="0" smtClean="0"/>
              <a:t>…</a:t>
            </a:r>
            <a:endParaRPr lang="sl-SI" dirty="0" smtClean="0"/>
          </a:p>
          <a:p>
            <a:r>
              <a:rPr lang="sl-SI" dirty="0" smtClean="0"/>
              <a:t>Moj najljubši dan </a:t>
            </a:r>
            <a:r>
              <a:rPr lang="en-SI" dirty="0" smtClean="0"/>
              <a:t>…</a:t>
            </a:r>
            <a:endParaRPr lang="sl-SI" dirty="0" smtClean="0"/>
          </a:p>
          <a:p>
            <a:r>
              <a:rPr lang="sl-SI" dirty="0" smtClean="0"/>
              <a:t>Moj najljubši šolski predmet </a:t>
            </a:r>
            <a:r>
              <a:rPr lang="en-SI" dirty="0" smtClean="0"/>
              <a:t>…</a:t>
            </a:r>
            <a:endParaRPr lang="sl-SI" dirty="0" smtClean="0"/>
          </a:p>
          <a:p>
            <a:r>
              <a:rPr lang="sl-SI" dirty="0" smtClean="0"/>
              <a:t>Moj najljubši šport </a:t>
            </a:r>
            <a:r>
              <a:rPr lang="en-SI" dirty="0" smtClean="0"/>
              <a:t>…</a:t>
            </a:r>
            <a:endParaRPr lang="sl-SI" dirty="0" smtClean="0"/>
          </a:p>
          <a:p>
            <a:r>
              <a:rPr lang="sl-SI" smtClean="0"/>
              <a:t>Zanima me </a:t>
            </a:r>
            <a:r>
              <a:rPr lang="en-SI" dirty="0" smtClean="0"/>
              <a:t>…</a:t>
            </a:r>
            <a:endParaRPr lang="en-US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34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48"/>
    </mc:Choice>
    <mc:Fallback>
      <p:transition spd="slow" advTm="18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4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0.8|0.6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4.6|0.9|1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|1|4.4|0.6|7.3|1.1|7|1|12.1|1.5|10|1.6|1.4|11.3|0.8|20.7|2.2|6.5|1.5|11.7|1.7|1.6|27.7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251</Words>
  <Application>Microsoft Office PowerPoint</Application>
  <PresentationFormat>Širokozaslonsko</PresentationFormat>
  <Paragraphs>44</Paragraphs>
  <Slides>10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Officeova tema</vt:lpstr>
      <vt:lpstr>PRAZNIKI in MOJA DRUŽINA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Posnetek najdeš na naslednji povezavi: https://centerslo.si/knjige/ucbeniki-in-prirocniki/osnovna-stopnja/cas-za-slovenscino-2/cas-za-slovenscino-2-ucbenik/cas-za-slovenscino-2-posnetki/</vt:lpstr>
      <vt:lpstr>PowerPointova predstavitev</vt:lpstr>
      <vt:lpstr>Povej kaj več o sebi. Nadaljuj naslednje povedi. Napiši jih v zvezek. Predstavi jih na naslednjem srečanju.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Windows User</dc:creator>
  <cp:lastModifiedBy>Windows User</cp:lastModifiedBy>
  <cp:revision>24</cp:revision>
  <dcterms:created xsi:type="dcterms:W3CDTF">2021-11-04T10:17:03Z</dcterms:created>
  <dcterms:modified xsi:type="dcterms:W3CDTF">2021-11-05T10:35:12Z</dcterms:modified>
</cp:coreProperties>
</file>